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Lst>
  <p:notesMasterIdLst>
    <p:notesMasterId r:id="rId22"/>
  </p:notesMasterIdLst>
  <p:sldIdLst>
    <p:sldId id="256" r:id="rId2"/>
    <p:sldId id="257" r:id="rId3"/>
    <p:sldId id="258" r:id="rId4"/>
    <p:sldId id="259" r:id="rId5"/>
    <p:sldId id="284" r:id="rId6"/>
    <p:sldId id="278" r:id="rId7"/>
    <p:sldId id="280" r:id="rId8"/>
    <p:sldId id="260" r:id="rId9"/>
    <p:sldId id="270" r:id="rId10"/>
    <p:sldId id="290" r:id="rId11"/>
    <p:sldId id="282" r:id="rId12"/>
    <p:sldId id="276" r:id="rId13"/>
    <p:sldId id="279" r:id="rId14"/>
    <p:sldId id="281" r:id="rId15"/>
    <p:sldId id="287" r:id="rId16"/>
    <p:sldId id="283" r:id="rId17"/>
    <p:sldId id="288" r:id="rId18"/>
    <p:sldId id="289" r:id="rId19"/>
    <p:sldId id="275" r:id="rId20"/>
    <p:sldId id="261" r:id="rId2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Verdana" pitchFamily="34" charset="0"/>
        <a:ea typeface="+mn-ea"/>
        <a:cs typeface="Arial" charset="0"/>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23232"/>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50" d="100"/>
          <a:sy n="50" d="100"/>
        </p:scale>
        <p:origin x="-1728" y="-136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3481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fld id="{37FE4E27-22CB-4252-9E50-265CCE191270}" type="datetimeFigureOut">
              <a:rPr lang="en-US"/>
              <a:pPr>
                <a:defRPr/>
              </a:pPr>
              <a:t>4/25/2012</a:t>
            </a:fld>
            <a:endParaRPr lang="en-US"/>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482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482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3482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622B5E06-04B4-463A-9F58-A58815F6297A}"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a:ln/>
        </p:spPr>
      </p:sp>
      <p:sp>
        <p:nvSpPr>
          <p:cNvPr id="16386" name="Notes Placeholder 2"/>
          <p:cNvSpPr>
            <a:spLocks noGrp="1"/>
          </p:cNvSpPr>
          <p:nvPr>
            <p:ph type="body" idx="1"/>
          </p:nvPr>
        </p:nvSpPr>
        <p:spPr>
          <a:noFill/>
          <a:ln/>
        </p:spPr>
        <p:txBody>
          <a:bodyPr/>
          <a:lstStyle/>
          <a:p>
            <a:endParaRPr lang="en-US" smtClean="0"/>
          </a:p>
        </p:txBody>
      </p:sp>
      <p:sp>
        <p:nvSpPr>
          <p:cNvPr id="16387" name="Slide Number Placeholder 3"/>
          <p:cNvSpPr>
            <a:spLocks noGrp="1"/>
          </p:cNvSpPr>
          <p:nvPr>
            <p:ph type="sldNum" sz="quarter" idx="5"/>
          </p:nvPr>
        </p:nvSpPr>
        <p:spPr>
          <a:noFill/>
        </p:spPr>
        <p:txBody>
          <a:bodyPr/>
          <a:lstStyle/>
          <a:p>
            <a:fld id="{13A9FD75-E797-4A0D-8521-269B5EF854BF}" type="slidenum">
              <a:rPr lang="en-US" smtClean="0"/>
              <a:pPr/>
              <a:t>2</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a:ln/>
        </p:spPr>
      </p:sp>
      <p:sp>
        <p:nvSpPr>
          <p:cNvPr id="39938" name="Notes Placeholder 2"/>
          <p:cNvSpPr>
            <a:spLocks noGrp="1"/>
          </p:cNvSpPr>
          <p:nvPr>
            <p:ph type="body" idx="1"/>
          </p:nvPr>
        </p:nvSpPr>
        <p:spPr>
          <a:noFill/>
          <a:ln/>
        </p:spPr>
        <p:txBody>
          <a:bodyPr/>
          <a:lstStyle/>
          <a:p>
            <a:endParaRPr lang="en-US" smtClean="0"/>
          </a:p>
        </p:txBody>
      </p:sp>
      <p:sp>
        <p:nvSpPr>
          <p:cNvPr id="39939" name="Slide Number Placeholder 3"/>
          <p:cNvSpPr>
            <a:spLocks noGrp="1"/>
          </p:cNvSpPr>
          <p:nvPr>
            <p:ph type="sldNum" sz="quarter" idx="5"/>
          </p:nvPr>
        </p:nvSpPr>
        <p:spPr>
          <a:noFill/>
        </p:spPr>
        <p:txBody>
          <a:bodyPr/>
          <a:lstStyle/>
          <a:p>
            <a:fld id="{F4720F93-CDAE-4F9A-A8BD-9A4176FA37E6}" type="slidenum">
              <a:rPr lang="en-US" smtClean="0"/>
              <a:pPr/>
              <a:t>16</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p:cNvSpPr>
            <a:spLocks noGrp="1" noRot="1" noChangeAspect="1"/>
          </p:cNvSpPr>
          <p:nvPr>
            <p:ph type="sldImg"/>
          </p:nvPr>
        </p:nvSpPr>
        <p:spPr>
          <a:ln/>
        </p:spPr>
      </p:sp>
      <p:sp>
        <p:nvSpPr>
          <p:cNvPr id="43010" name="Notes Placeholder 2"/>
          <p:cNvSpPr>
            <a:spLocks noGrp="1"/>
          </p:cNvSpPr>
          <p:nvPr>
            <p:ph type="body" idx="1"/>
          </p:nvPr>
        </p:nvSpPr>
        <p:spPr>
          <a:noFill/>
          <a:ln/>
        </p:spPr>
        <p:txBody>
          <a:bodyPr/>
          <a:lstStyle/>
          <a:p>
            <a:endParaRPr lang="en-US" smtClean="0"/>
          </a:p>
        </p:txBody>
      </p:sp>
      <p:sp>
        <p:nvSpPr>
          <p:cNvPr id="43011" name="Slide Number Placeholder 3"/>
          <p:cNvSpPr>
            <a:spLocks noGrp="1"/>
          </p:cNvSpPr>
          <p:nvPr>
            <p:ph type="sldNum" sz="quarter" idx="5"/>
          </p:nvPr>
        </p:nvSpPr>
        <p:spPr>
          <a:noFill/>
        </p:spPr>
        <p:txBody>
          <a:bodyPr/>
          <a:lstStyle/>
          <a:p>
            <a:fld id="{5B324982-2DED-4FA2-B861-64E8A553039C}" type="slidenum">
              <a:rPr lang="en-US" smtClean="0"/>
              <a:pPr/>
              <a:t>18</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p:cNvSpPr>
          <p:nvPr>
            <p:ph type="sldImg"/>
          </p:nvPr>
        </p:nvSpPr>
        <p:spPr>
          <a:ln/>
        </p:spPr>
      </p:sp>
      <p:sp>
        <p:nvSpPr>
          <p:cNvPr id="45058" name="Notes Placeholder 2"/>
          <p:cNvSpPr>
            <a:spLocks noGrp="1"/>
          </p:cNvSpPr>
          <p:nvPr>
            <p:ph type="body" idx="1"/>
          </p:nvPr>
        </p:nvSpPr>
        <p:spPr>
          <a:noFill/>
          <a:ln/>
        </p:spPr>
        <p:txBody>
          <a:bodyPr/>
          <a:lstStyle/>
          <a:p>
            <a:endParaRPr lang="en-US" smtClean="0"/>
          </a:p>
        </p:txBody>
      </p:sp>
      <p:sp>
        <p:nvSpPr>
          <p:cNvPr id="45059" name="Slide Number Placeholder 3"/>
          <p:cNvSpPr>
            <a:spLocks noGrp="1"/>
          </p:cNvSpPr>
          <p:nvPr>
            <p:ph type="sldNum" sz="quarter" idx="5"/>
          </p:nvPr>
        </p:nvSpPr>
        <p:spPr>
          <a:noFill/>
        </p:spPr>
        <p:txBody>
          <a:bodyPr/>
          <a:lstStyle/>
          <a:p>
            <a:fld id="{3687E2A0-33AF-4502-8888-9CCE29E96A36}" type="slidenum">
              <a:rPr lang="en-US" smtClean="0"/>
              <a:pPr/>
              <a:t>19</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Slide Image Placeholder 1"/>
          <p:cNvSpPr>
            <a:spLocks noGrp="1" noRot="1" noChangeAspect="1"/>
          </p:cNvSpPr>
          <p:nvPr>
            <p:ph type="sldImg"/>
          </p:nvPr>
        </p:nvSpPr>
        <p:spPr>
          <a:ln/>
        </p:spPr>
      </p:sp>
      <p:sp>
        <p:nvSpPr>
          <p:cNvPr id="47106" name="Notes Placeholder 2"/>
          <p:cNvSpPr>
            <a:spLocks noGrp="1"/>
          </p:cNvSpPr>
          <p:nvPr>
            <p:ph type="body" idx="1"/>
          </p:nvPr>
        </p:nvSpPr>
        <p:spPr>
          <a:noFill/>
          <a:ln/>
        </p:spPr>
        <p:txBody>
          <a:bodyPr/>
          <a:lstStyle/>
          <a:p>
            <a:endParaRPr lang="en-US" smtClean="0"/>
          </a:p>
        </p:txBody>
      </p:sp>
      <p:sp>
        <p:nvSpPr>
          <p:cNvPr id="47107" name="Slide Number Placeholder 3"/>
          <p:cNvSpPr>
            <a:spLocks noGrp="1"/>
          </p:cNvSpPr>
          <p:nvPr>
            <p:ph type="sldNum" sz="quarter" idx="5"/>
          </p:nvPr>
        </p:nvSpPr>
        <p:spPr>
          <a:noFill/>
        </p:spPr>
        <p:txBody>
          <a:bodyPr/>
          <a:lstStyle/>
          <a:p>
            <a:fld id="{FE5858E4-CD14-4C67-8AAE-3BA15499B656}" type="slidenum">
              <a:rPr lang="en-US" smtClean="0"/>
              <a:pPr/>
              <a:t>20</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a:ln/>
        </p:spPr>
      </p:sp>
      <p:sp>
        <p:nvSpPr>
          <p:cNvPr id="19458" name="Notes Placeholder 2"/>
          <p:cNvSpPr>
            <a:spLocks noGrp="1"/>
          </p:cNvSpPr>
          <p:nvPr>
            <p:ph type="body" idx="1"/>
          </p:nvPr>
        </p:nvSpPr>
        <p:spPr>
          <a:noFill/>
          <a:ln/>
        </p:spPr>
        <p:txBody>
          <a:bodyPr/>
          <a:lstStyle/>
          <a:p>
            <a:endParaRPr lang="en-US" smtClean="0"/>
          </a:p>
        </p:txBody>
      </p:sp>
      <p:sp>
        <p:nvSpPr>
          <p:cNvPr id="19459" name="Slide Number Placeholder 3"/>
          <p:cNvSpPr>
            <a:spLocks noGrp="1"/>
          </p:cNvSpPr>
          <p:nvPr>
            <p:ph type="sldNum" sz="quarter" idx="5"/>
          </p:nvPr>
        </p:nvSpPr>
        <p:spPr>
          <a:noFill/>
        </p:spPr>
        <p:txBody>
          <a:bodyPr/>
          <a:lstStyle/>
          <a:p>
            <a:fld id="{F9C41B4B-71FB-4AF8-AC9E-506ADC762F76}" type="slidenum">
              <a:rPr lang="en-US" smtClean="0"/>
              <a:pPr/>
              <a:t>4</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Image Placeholder 1"/>
          <p:cNvSpPr>
            <a:spLocks noGrp="1" noRot="1" noChangeAspect="1"/>
          </p:cNvSpPr>
          <p:nvPr>
            <p:ph type="sldImg"/>
          </p:nvPr>
        </p:nvSpPr>
        <p:spPr>
          <a:ln/>
        </p:spPr>
      </p:sp>
      <p:sp>
        <p:nvSpPr>
          <p:cNvPr id="21506" name="Notes Placeholder 2"/>
          <p:cNvSpPr>
            <a:spLocks noGrp="1"/>
          </p:cNvSpPr>
          <p:nvPr>
            <p:ph type="body" idx="1"/>
          </p:nvPr>
        </p:nvSpPr>
        <p:spPr>
          <a:noFill/>
          <a:ln/>
        </p:spPr>
        <p:txBody>
          <a:bodyPr/>
          <a:lstStyle/>
          <a:p>
            <a:endParaRPr lang="en-US" smtClean="0"/>
          </a:p>
        </p:txBody>
      </p:sp>
      <p:sp>
        <p:nvSpPr>
          <p:cNvPr id="21507" name="Slide Number Placeholder 3"/>
          <p:cNvSpPr>
            <a:spLocks noGrp="1"/>
          </p:cNvSpPr>
          <p:nvPr>
            <p:ph type="sldNum" sz="quarter" idx="5"/>
          </p:nvPr>
        </p:nvSpPr>
        <p:spPr>
          <a:noFill/>
        </p:spPr>
        <p:txBody>
          <a:bodyPr/>
          <a:lstStyle/>
          <a:p>
            <a:fld id="{6CED0F95-2148-4760-A0E9-F4964ADB3F34}" type="slidenum">
              <a:rPr lang="en-US" smtClean="0"/>
              <a:pPr/>
              <a:t>5</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p:cNvSpPr>
          <p:nvPr>
            <p:ph type="sldImg"/>
          </p:nvPr>
        </p:nvSpPr>
        <p:spPr>
          <a:ln/>
        </p:spPr>
      </p:sp>
      <p:sp>
        <p:nvSpPr>
          <p:cNvPr id="23554" name="Notes Placeholder 2"/>
          <p:cNvSpPr>
            <a:spLocks noGrp="1"/>
          </p:cNvSpPr>
          <p:nvPr>
            <p:ph type="body" idx="1"/>
          </p:nvPr>
        </p:nvSpPr>
        <p:spPr>
          <a:noFill/>
          <a:ln/>
        </p:spPr>
        <p:txBody>
          <a:bodyPr/>
          <a:lstStyle/>
          <a:p>
            <a:endParaRPr lang="en-US" smtClean="0"/>
          </a:p>
        </p:txBody>
      </p:sp>
      <p:sp>
        <p:nvSpPr>
          <p:cNvPr id="23555" name="Slide Number Placeholder 3"/>
          <p:cNvSpPr>
            <a:spLocks noGrp="1"/>
          </p:cNvSpPr>
          <p:nvPr>
            <p:ph type="sldNum" sz="quarter" idx="5"/>
          </p:nvPr>
        </p:nvSpPr>
        <p:spPr>
          <a:noFill/>
        </p:spPr>
        <p:txBody>
          <a:bodyPr/>
          <a:lstStyle/>
          <a:p>
            <a:fld id="{C5D12428-AD89-45E7-BF6D-99AC0910235A}" type="slidenum">
              <a:rPr lang="en-US" smtClean="0"/>
              <a:pPr/>
              <a:t>6</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p:cNvSpPr>
          <p:nvPr>
            <p:ph type="sldImg"/>
          </p:nvPr>
        </p:nvSpPr>
        <p:spPr>
          <a:ln/>
        </p:spPr>
      </p:sp>
      <p:sp>
        <p:nvSpPr>
          <p:cNvPr id="25602" name="Notes Placeholder 2"/>
          <p:cNvSpPr>
            <a:spLocks noGrp="1"/>
          </p:cNvSpPr>
          <p:nvPr>
            <p:ph type="body" idx="1"/>
          </p:nvPr>
        </p:nvSpPr>
        <p:spPr>
          <a:noFill/>
          <a:ln/>
        </p:spPr>
        <p:txBody>
          <a:bodyPr/>
          <a:lstStyle/>
          <a:p>
            <a:endParaRPr lang="en-US" smtClean="0"/>
          </a:p>
        </p:txBody>
      </p:sp>
      <p:sp>
        <p:nvSpPr>
          <p:cNvPr id="25603" name="Slide Number Placeholder 3"/>
          <p:cNvSpPr>
            <a:spLocks noGrp="1"/>
          </p:cNvSpPr>
          <p:nvPr>
            <p:ph type="sldNum" sz="quarter" idx="5"/>
          </p:nvPr>
        </p:nvSpPr>
        <p:spPr>
          <a:noFill/>
        </p:spPr>
        <p:txBody>
          <a:bodyPr/>
          <a:lstStyle/>
          <a:p>
            <a:fld id="{7689486D-BCC1-479F-87AC-9A48AB551A15}" type="slidenum">
              <a:rPr lang="en-US" smtClean="0"/>
              <a:pPr/>
              <a:t>7</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p:cNvSpPr>
          <p:nvPr>
            <p:ph type="sldImg"/>
          </p:nvPr>
        </p:nvSpPr>
        <p:spPr>
          <a:ln/>
        </p:spPr>
      </p:sp>
      <p:sp>
        <p:nvSpPr>
          <p:cNvPr id="27650" name="Notes Placeholder 2"/>
          <p:cNvSpPr>
            <a:spLocks noGrp="1"/>
          </p:cNvSpPr>
          <p:nvPr>
            <p:ph type="body" idx="1"/>
          </p:nvPr>
        </p:nvSpPr>
        <p:spPr>
          <a:noFill/>
          <a:ln/>
        </p:spPr>
        <p:txBody>
          <a:bodyPr/>
          <a:lstStyle/>
          <a:p>
            <a:endParaRPr lang="en-US" smtClean="0"/>
          </a:p>
        </p:txBody>
      </p:sp>
      <p:sp>
        <p:nvSpPr>
          <p:cNvPr id="27651" name="Slide Number Placeholder 3"/>
          <p:cNvSpPr>
            <a:spLocks noGrp="1"/>
          </p:cNvSpPr>
          <p:nvPr>
            <p:ph type="sldNum" sz="quarter" idx="5"/>
          </p:nvPr>
        </p:nvSpPr>
        <p:spPr>
          <a:noFill/>
        </p:spPr>
        <p:txBody>
          <a:bodyPr/>
          <a:lstStyle/>
          <a:p>
            <a:fld id="{6BE90A8C-0178-46E4-A99A-A6B7492F6456}" type="slidenum">
              <a:rPr lang="en-US" smtClean="0"/>
              <a:pPr/>
              <a:t>8</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p:cNvSpPr>
          <p:nvPr>
            <p:ph type="sldImg"/>
          </p:nvPr>
        </p:nvSpPr>
        <p:spPr>
          <a:ln/>
        </p:spPr>
      </p:sp>
      <p:sp>
        <p:nvSpPr>
          <p:cNvPr id="31746" name="Notes Placeholder 2"/>
          <p:cNvSpPr>
            <a:spLocks noGrp="1"/>
          </p:cNvSpPr>
          <p:nvPr>
            <p:ph type="body" idx="1"/>
          </p:nvPr>
        </p:nvSpPr>
        <p:spPr>
          <a:noFill/>
          <a:ln/>
        </p:spPr>
        <p:txBody>
          <a:bodyPr/>
          <a:lstStyle/>
          <a:p>
            <a:endParaRPr lang="en-US" smtClean="0"/>
          </a:p>
        </p:txBody>
      </p:sp>
      <p:sp>
        <p:nvSpPr>
          <p:cNvPr id="31747" name="Slide Number Placeholder 3"/>
          <p:cNvSpPr>
            <a:spLocks noGrp="1"/>
          </p:cNvSpPr>
          <p:nvPr>
            <p:ph type="sldNum" sz="quarter" idx="5"/>
          </p:nvPr>
        </p:nvSpPr>
        <p:spPr>
          <a:noFill/>
        </p:spPr>
        <p:txBody>
          <a:bodyPr/>
          <a:lstStyle/>
          <a:p>
            <a:fld id="{4188D344-B7F5-437F-B21C-6DB74FD82731}" type="slidenum">
              <a:rPr lang="en-US" smtClean="0"/>
              <a:pPr/>
              <a:t>11</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p:cNvSpPr>
          <p:nvPr>
            <p:ph type="sldImg"/>
          </p:nvPr>
        </p:nvSpPr>
        <p:spPr>
          <a:ln/>
        </p:spPr>
      </p:sp>
      <p:sp>
        <p:nvSpPr>
          <p:cNvPr id="33794" name="Notes Placeholder 2"/>
          <p:cNvSpPr>
            <a:spLocks noGrp="1"/>
          </p:cNvSpPr>
          <p:nvPr>
            <p:ph type="body" idx="1"/>
          </p:nvPr>
        </p:nvSpPr>
        <p:spPr>
          <a:noFill/>
          <a:ln/>
        </p:spPr>
        <p:txBody>
          <a:bodyPr/>
          <a:lstStyle/>
          <a:p>
            <a:endParaRPr lang="en-US" smtClean="0"/>
          </a:p>
        </p:txBody>
      </p:sp>
      <p:sp>
        <p:nvSpPr>
          <p:cNvPr id="33795" name="Slide Number Placeholder 3"/>
          <p:cNvSpPr>
            <a:spLocks noGrp="1"/>
          </p:cNvSpPr>
          <p:nvPr>
            <p:ph type="sldNum" sz="quarter" idx="5"/>
          </p:nvPr>
        </p:nvSpPr>
        <p:spPr>
          <a:noFill/>
        </p:spPr>
        <p:txBody>
          <a:bodyPr/>
          <a:lstStyle/>
          <a:p>
            <a:fld id="{5F24EE9F-9A6A-493B-B052-16D0B25A2E44}" type="slidenum">
              <a:rPr lang="en-US" smtClean="0"/>
              <a:pPr/>
              <a:t>12</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Image Placeholder 1"/>
          <p:cNvSpPr>
            <a:spLocks noGrp="1" noRot="1" noChangeAspect="1"/>
          </p:cNvSpPr>
          <p:nvPr>
            <p:ph type="sldImg"/>
          </p:nvPr>
        </p:nvSpPr>
        <p:spPr>
          <a:ln/>
        </p:spPr>
      </p:sp>
      <p:sp>
        <p:nvSpPr>
          <p:cNvPr id="36866" name="Notes Placeholder 2"/>
          <p:cNvSpPr>
            <a:spLocks noGrp="1"/>
          </p:cNvSpPr>
          <p:nvPr>
            <p:ph type="body" idx="1"/>
          </p:nvPr>
        </p:nvSpPr>
        <p:spPr>
          <a:noFill/>
          <a:ln/>
        </p:spPr>
        <p:txBody>
          <a:bodyPr/>
          <a:lstStyle/>
          <a:p>
            <a:endParaRPr lang="en-US" smtClean="0"/>
          </a:p>
        </p:txBody>
      </p:sp>
      <p:sp>
        <p:nvSpPr>
          <p:cNvPr id="36867" name="Slide Number Placeholder 3"/>
          <p:cNvSpPr>
            <a:spLocks noGrp="1"/>
          </p:cNvSpPr>
          <p:nvPr>
            <p:ph type="sldNum" sz="quarter" idx="5"/>
          </p:nvPr>
        </p:nvSpPr>
        <p:spPr>
          <a:noFill/>
        </p:spPr>
        <p:txBody>
          <a:bodyPr/>
          <a:lstStyle/>
          <a:p>
            <a:fld id="{CD8B89EC-175C-42F2-9C81-85DF3397D6F5}" type="slidenum">
              <a:rPr lang="en-US" smtClean="0"/>
              <a:pPr/>
              <a:t>14</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4716463" y="5345113"/>
            <a:ext cx="4427537" cy="1512887"/>
            <a:chOff x="2971" y="3367"/>
            <a:chExt cx="2789" cy="953"/>
          </a:xfrm>
        </p:grpSpPr>
        <p:sp>
          <p:nvSpPr>
            <p:cNvPr id="5" name="Freeform 3"/>
            <p:cNvSpPr>
              <a:spLocks/>
            </p:cNvSpPr>
            <p:nvPr/>
          </p:nvSpPr>
          <p:spPr bwMode="ltGray">
            <a:xfrm>
              <a:off x="2971" y="3367"/>
              <a:ext cx="2789" cy="953"/>
            </a:xfrm>
            <a:custGeom>
              <a:avLst/>
              <a:gdLst/>
              <a:ahLst/>
              <a:cxnLst>
                <a:cxn ang="0">
                  <a:pos x="2768" y="18"/>
                </a:cxn>
                <a:cxn ang="0">
                  <a:pos x="2678" y="24"/>
                </a:cxn>
                <a:cxn ang="0">
                  <a:pos x="2613" y="102"/>
                </a:cxn>
                <a:cxn ang="0">
                  <a:pos x="2511" y="156"/>
                </a:cxn>
                <a:cxn ang="0">
                  <a:pos x="2505" y="222"/>
                </a:cxn>
                <a:cxn ang="0">
                  <a:pos x="2487" y="246"/>
                </a:cxn>
                <a:cxn ang="0">
                  <a:pos x="2469" y="252"/>
                </a:cxn>
                <a:cxn ang="0">
                  <a:pos x="2397" y="210"/>
                </a:cxn>
                <a:cxn ang="0">
                  <a:pos x="2260" y="192"/>
                </a:cxn>
                <a:cxn ang="0">
                  <a:pos x="2236" y="186"/>
                </a:cxn>
                <a:cxn ang="0">
                  <a:pos x="2218" y="192"/>
                </a:cxn>
                <a:cxn ang="0">
                  <a:pos x="2146" y="228"/>
                </a:cxn>
                <a:cxn ang="0">
                  <a:pos x="2110" y="240"/>
                </a:cxn>
                <a:cxn ang="0">
                  <a:pos x="2086" y="246"/>
                </a:cxn>
                <a:cxn ang="0">
                  <a:pos x="2074" y="258"/>
                </a:cxn>
                <a:cxn ang="0">
                  <a:pos x="2074" y="276"/>
                </a:cxn>
                <a:cxn ang="0">
                  <a:pos x="2051" y="300"/>
                </a:cxn>
                <a:cxn ang="0">
                  <a:pos x="2033" y="312"/>
                </a:cxn>
                <a:cxn ang="0">
                  <a:pos x="2021" y="324"/>
                </a:cxn>
                <a:cxn ang="0">
                  <a:pos x="2009" y="336"/>
                </a:cxn>
                <a:cxn ang="0">
                  <a:pos x="1979" y="342"/>
                </a:cxn>
                <a:cxn ang="0">
                  <a:pos x="1913" y="336"/>
                </a:cxn>
                <a:cxn ang="0">
                  <a:pos x="1877" y="330"/>
                </a:cxn>
                <a:cxn ang="0">
                  <a:pos x="1865" y="342"/>
                </a:cxn>
                <a:cxn ang="0">
                  <a:pos x="1853" y="354"/>
                </a:cxn>
                <a:cxn ang="0">
                  <a:pos x="1823" y="360"/>
                </a:cxn>
                <a:cxn ang="0">
                  <a:pos x="1764" y="342"/>
                </a:cxn>
                <a:cxn ang="0">
                  <a:pos x="1740" y="342"/>
                </a:cxn>
                <a:cxn ang="0">
                  <a:pos x="1716" y="354"/>
                </a:cxn>
                <a:cxn ang="0">
                  <a:pos x="1656" y="425"/>
                </a:cxn>
                <a:cxn ang="0">
                  <a:pos x="1614" y="569"/>
                </a:cxn>
                <a:cxn ang="0">
                  <a:pos x="1614" y="593"/>
                </a:cxn>
                <a:cxn ang="0">
                  <a:pos x="1620" y="641"/>
                </a:cxn>
                <a:cxn ang="0">
                  <a:pos x="1638" y="659"/>
                </a:cxn>
                <a:cxn ang="0">
                  <a:pos x="1632" y="671"/>
                </a:cxn>
                <a:cxn ang="0">
                  <a:pos x="1620" y="683"/>
                </a:cxn>
                <a:cxn ang="0">
                  <a:pos x="1542" y="689"/>
                </a:cxn>
                <a:cxn ang="0">
                  <a:pos x="1465" y="629"/>
                </a:cxn>
                <a:cxn ang="0">
                  <a:pos x="1333" y="587"/>
                </a:cxn>
                <a:cxn ang="0">
                  <a:pos x="1184" y="671"/>
                </a:cxn>
                <a:cxn ang="0">
                  <a:pos x="1016" y="731"/>
                </a:cxn>
                <a:cxn ang="0">
                  <a:pos x="813" y="743"/>
                </a:cxn>
                <a:cxn ang="0">
                  <a:pos x="628" y="701"/>
                </a:cxn>
                <a:cxn ang="0">
                  <a:pos x="568" y="695"/>
                </a:cxn>
                <a:cxn ang="0">
                  <a:pos x="556" y="701"/>
                </a:cxn>
                <a:cxn ang="0">
                  <a:pos x="520" y="731"/>
                </a:cxn>
                <a:cxn ang="0">
                  <a:pos x="436" y="809"/>
                </a:cxn>
                <a:cxn ang="0">
                  <a:pos x="406" y="821"/>
                </a:cxn>
                <a:cxn ang="0">
                  <a:pos x="382" y="821"/>
                </a:cxn>
                <a:cxn ang="0">
                  <a:pos x="335" y="827"/>
                </a:cxn>
                <a:cxn ang="0">
                  <a:pos x="209" y="851"/>
                </a:cxn>
                <a:cxn ang="0">
                  <a:pos x="173" y="857"/>
                </a:cxn>
                <a:cxn ang="0">
                  <a:pos x="125" y="851"/>
                </a:cxn>
                <a:cxn ang="0">
                  <a:pos x="107" y="857"/>
                </a:cxn>
                <a:cxn ang="0">
                  <a:pos x="101" y="875"/>
                </a:cxn>
                <a:cxn ang="0">
                  <a:pos x="83" y="887"/>
                </a:cxn>
                <a:cxn ang="0">
                  <a:pos x="48" y="899"/>
                </a:cxn>
                <a:cxn ang="0">
                  <a:pos x="2780" y="24"/>
                </a:cxn>
              </a:cxnLst>
              <a:rect l="0" t="0" r="r" b="b"/>
              <a:pathLst>
                <a:path w="2780" h="953">
                  <a:moveTo>
                    <a:pt x="2780" y="24"/>
                  </a:moveTo>
                  <a:lnTo>
                    <a:pt x="2774" y="24"/>
                  </a:lnTo>
                  <a:lnTo>
                    <a:pt x="2774" y="18"/>
                  </a:lnTo>
                  <a:lnTo>
                    <a:pt x="2768" y="18"/>
                  </a:lnTo>
                  <a:lnTo>
                    <a:pt x="2756" y="12"/>
                  </a:lnTo>
                  <a:lnTo>
                    <a:pt x="2738" y="6"/>
                  </a:lnTo>
                  <a:lnTo>
                    <a:pt x="2714" y="0"/>
                  </a:lnTo>
                  <a:lnTo>
                    <a:pt x="2678" y="24"/>
                  </a:lnTo>
                  <a:lnTo>
                    <a:pt x="2643" y="54"/>
                  </a:lnTo>
                  <a:lnTo>
                    <a:pt x="2619" y="90"/>
                  </a:lnTo>
                  <a:lnTo>
                    <a:pt x="2613" y="96"/>
                  </a:lnTo>
                  <a:lnTo>
                    <a:pt x="2613" y="102"/>
                  </a:lnTo>
                  <a:lnTo>
                    <a:pt x="2601" y="108"/>
                  </a:lnTo>
                  <a:lnTo>
                    <a:pt x="2583" y="120"/>
                  </a:lnTo>
                  <a:lnTo>
                    <a:pt x="2541" y="132"/>
                  </a:lnTo>
                  <a:lnTo>
                    <a:pt x="2511" y="156"/>
                  </a:lnTo>
                  <a:lnTo>
                    <a:pt x="2511" y="204"/>
                  </a:lnTo>
                  <a:lnTo>
                    <a:pt x="2511" y="210"/>
                  </a:lnTo>
                  <a:lnTo>
                    <a:pt x="2505" y="216"/>
                  </a:lnTo>
                  <a:lnTo>
                    <a:pt x="2505" y="222"/>
                  </a:lnTo>
                  <a:lnTo>
                    <a:pt x="2499" y="228"/>
                  </a:lnTo>
                  <a:lnTo>
                    <a:pt x="2499" y="240"/>
                  </a:lnTo>
                  <a:lnTo>
                    <a:pt x="2493" y="246"/>
                  </a:lnTo>
                  <a:lnTo>
                    <a:pt x="2487" y="246"/>
                  </a:lnTo>
                  <a:lnTo>
                    <a:pt x="2487" y="252"/>
                  </a:lnTo>
                  <a:lnTo>
                    <a:pt x="2481" y="252"/>
                  </a:lnTo>
                  <a:lnTo>
                    <a:pt x="2475" y="252"/>
                  </a:lnTo>
                  <a:lnTo>
                    <a:pt x="2469" y="252"/>
                  </a:lnTo>
                  <a:lnTo>
                    <a:pt x="2457" y="252"/>
                  </a:lnTo>
                  <a:lnTo>
                    <a:pt x="2439" y="258"/>
                  </a:lnTo>
                  <a:lnTo>
                    <a:pt x="2415" y="222"/>
                  </a:lnTo>
                  <a:lnTo>
                    <a:pt x="2397" y="210"/>
                  </a:lnTo>
                  <a:lnTo>
                    <a:pt x="2373" y="216"/>
                  </a:lnTo>
                  <a:lnTo>
                    <a:pt x="2332" y="216"/>
                  </a:lnTo>
                  <a:lnTo>
                    <a:pt x="2296" y="204"/>
                  </a:lnTo>
                  <a:lnTo>
                    <a:pt x="2260" y="192"/>
                  </a:lnTo>
                  <a:lnTo>
                    <a:pt x="2260" y="192"/>
                  </a:lnTo>
                  <a:lnTo>
                    <a:pt x="2248" y="186"/>
                  </a:lnTo>
                  <a:lnTo>
                    <a:pt x="2242" y="186"/>
                  </a:lnTo>
                  <a:lnTo>
                    <a:pt x="2236" y="186"/>
                  </a:lnTo>
                  <a:lnTo>
                    <a:pt x="2230" y="186"/>
                  </a:lnTo>
                  <a:lnTo>
                    <a:pt x="2224" y="192"/>
                  </a:lnTo>
                  <a:lnTo>
                    <a:pt x="2224" y="192"/>
                  </a:lnTo>
                  <a:lnTo>
                    <a:pt x="2218" y="192"/>
                  </a:lnTo>
                  <a:lnTo>
                    <a:pt x="2212" y="198"/>
                  </a:lnTo>
                  <a:lnTo>
                    <a:pt x="2194" y="204"/>
                  </a:lnTo>
                  <a:lnTo>
                    <a:pt x="2170" y="210"/>
                  </a:lnTo>
                  <a:lnTo>
                    <a:pt x="2146" y="228"/>
                  </a:lnTo>
                  <a:lnTo>
                    <a:pt x="2122" y="240"/>
                  </a:lnTo>
                  <a:lnTo>
                    <a:pt x="2116" y="240"/>
                  </a:lnTo>
                  <a:lnTo>
                    <a:pt x="2110" y="240"/>
                  </a:lnTo>
                  <a:lnTo>
                    <a:pt x="2110" y="240"/>
                  </a:lnTo>
                  <a:lnTo>
                    <a:pt x="2104" y="240"/>
                  </a:lnTo>
                  <a:lnTo>
                    <a:pt x="2098" y="246"/>
                  </a:lnTo>
                  <a:lnTo>
                    <a:pt x="2092" y="246"/>
                  </a:lnTo>
                  <a:lnTo>
                    <a:pt x="2086" y="246"/>
                  </a:lnTo>
                  <a:lnTo>
                    <a:pt x="2080" y="252"/>
                  </a:lnTo>
                  <a:lnTo>
                    <a:pt x="2080" y="258"/>
                  </a:lnTo>
                  <a:lnTo>
                    <a:pt x="2074" y="258"/>
                  </a:lnTo>
                  <a:lnTo>
                    <a:pt x="2074" y="258"/>
                  </a:lnTo>
                  <a:lnTo>
                    <a:pt x="2074" y="264"/>
                  </a:lnTo>
                  <a:lnTo>
                    <a:pt x="2074" y="264"/>
                  </a:lnTo>
                  <a:lnTo>
                    <a:pt x="2074" y="270"/>
                  </a:lnTo>
                  <a:lnTo>
                    <a:pt x="2074" y="276"/>
                  </a:lnTo>
                  <a:lnTo>
                    <a:pt x="2069" y="288"/>
                  </a:lnTo>
                  <a:lnTo>
                    <a:pt x="2057" y="300"/>
                  </a:lnTo>
                  <a:lnTo>
                    <a:pt x="2057" y="300"/>
                  </a:lnTo>
                  <a:lnTo>
                    <a:pt x="2051" y="300"/>
                  </a:lnTo>
                  <a:lnTo>
                    <a:pt x="2045" y="300"/>
                  </a:lnTo>
                  <a:lnTo>
                    <a:pt x="2039" y="306"/>
                  </a:lnTo>
                  <a:lnTo>
                    <a:pt x="2033" y="306"/>
                  </a:lnTo>
                  <a:lnTo>
                    <a:pt x="2033" y="312"/>
                  </a:lnTo>
                  <a:lnTo>
                    <a:pt x="2027" y="312"/>
                  </a:lnTo>
                  <a:lnTo>
                    <a:pt x="2027" y="318"/>
                  </a:lnTo>
                  <a:lnTo>
                    <a:pt x="2027" y="318"/>
                  </a:lnTo>
                  <a:lnTo>
                    <a:pt x="2021" y="324"/>
                  </a:lnTo>
                  <a:lnTo>
                    <a:pt x="2021" y="324"/>
                  </a:lnTo>
                  <a:lnTo>
                    <a:pt x="2015" y="330"/>
                  </a:lnTo>
                  <a:lnTo>
                    <a:pt x="2015" y="330"/>
                  </a:lnTo>
                  <a:lnTo>
                    <a:pt x="2009" y="336"/>
                  </a:lnTo>
                  <a:lnTo>
                    <a:pt x="1997" y="336"/>
                  </a:lnTo>
                  <a:lnTo>
                    <a:pt x="1991" y="342"/>
                  </a:lnTo>
                  <a:lnTo>
                    <a:pt x="1985" y="342"/>
                  </a:lnTo>
                  <a:lnTo>
                    <a:pt x="1979" y="342"/>
                  </a:lnTo>
                  <a:lnTo>
                    <a:pt x="1961" y="336"/>
                  </a:lnTo>
                  <a:lnTo>
                    <a:pt x="1925" y="336"/>
                  </a:lnTo>
                  <a:lnTo>
                    <a:pt x="1919" y="336"/>
                  </a:lnTo>
                  <a:lnTo>
                    <a:pt x="1913" y="336"/>
                  </a:lnTo>
                  <a:lnTo>
                    <a:pt x="1895" y="330"/>
                  </a:lnTo>
                  <a:lnTo>
                    <a:pt x="1889" y="330"/>
                  </a:lnTo>
                  <a:lnTo>
                    <a:pt x="1883" y="330"/>
                  </a:lnTo>
                  <a:lnTo>
                    <a:pt x="1877" y="330"/>
                  </a:lnTo>
                  <a:lnTo>
                    <a:pt x="1877" y="330"/>
                  </a:lnTo>
                  <a:lnTo>
                    <a:pt x="1871" y="336"/>
                  </a:lnTo>
                  <a:lnTo>
                    <a:pt x="1871" y="336"/>
                  </a:lnTo>
                  <a:lnTo>
                    <a:pt x="1865" y="342"/>
                  </a:lnTo>
                  <a:lnTo>
                    <a:pt x="1865" y="342"/>
                  </a:lnTo>
                  <a:lnTo>
                    <a:pt x="1859" y="348"/>
                  </a:lnTo>
                  <a:lnTo>
                    <a:pt x="1859" y="348"/>
                  </a:lnTo>
                  <a:lnTo>
                    <a:pt x="1853" y="354"/>
                  </a:lnTo>
                  <a:lnTo>
                    <a:pt x="1847" y="354"/>
                  </a:lnTo>
                  <a:lnTo>
                    <a:pt x="1835" y="360"/>
                  </a:lnTo>
                  <a:lnTo>
                    <a:pt x="1829" y="360"/>
                  </a:lnTo>
                  <a:lnTo>
                    <a:pt x="1823" y="360"/>
                  </a:lnTo>
                  <a:lnTo>
                    <a:pt x="1817" y="360"/>
                  </a:lnTo>
                  <a:lnTo>
                    <a:pt x="1776" y="342"/>
                  </a:lnTo>
                  <a:lnTo>
                    <a:pt x="1770" y="342"/>
                  </a:lnTo>
                  <a:lnTo>
                    <a:pt x="1764" y="342"/>
                  </a:lnTo>
                  <a:lnTo>
                    <a:pt x="1758" y="342"/>
                  </a:lnTo>
                  <a:lnTo>
                    <a:pt x="1746" y="342"/>
                  </a:lnTo>
                  <a:lnTo>
                    <a:pt x="1746" y="342"/>
                  </a:lnTo>
                  <a:lnTo>
                    <a:pt x="1740" y="342"/>
                  </a:lnTo>
                  <a:lnTo>
                    <a:pt x="1734" y="342"/>
                  </a:lnTo>
                  <a:lnTo>
                    <a:pt x="1728" y="348"/>
                  </a:lnTo>
                  <a:lnTo>
                    <a:pt x="1722" y="348"/>
                  </a:lnTo>
                  <a:lnTo>
                    <a:pt x="1716" y="354"/>
                  </a:lnTo>
                  <a:lnTo>
                    <a:pt x="1704" y="366"/>
                  </a:lnTo>
                  <a:lnTo>
                    <a:pt x="1698" y="378"/>
                  </a:lnTo>
                  <a:lnTo>
                    <a:pt x="1674" y="402"/>
                  </a:lnTo>
                  <a:lnTo>
                    <a:pt x="1656" y="425"/>
                  </a:lnTo>
                  <a:lnTo>
                    <a:pt x="1632" y="461"/>
                  </a:lnTo>
                  <a:lnTo>
                    <a:pt x="1614" y="509"/>
                  </a:lnTo>
                  <a:lnTo>
                    <a:pt x="1614" y="563"/>
                  </a:lnTo>
                  <a:lnTo>
                    <a:pt x="1614" y="569"/>
                  </a:lnTo>
                  <a:lnTo>
                    <a:pt x="1614" y="575"/>
                  </a:lnTo>
                  <a:lnTo>
                    <a:pt x="1614" y="581"/>
                  </a:lnTo>
                  <a:lnTo>
                    <a:pt x="1614" y="587"/>
                  </a:lnTo>
                  <a:lnTo>
                    <a:pt x="1614" y="593"/>
                  </a:lnTo>
                  <a:lnTo>
                    <a:pt x="1614" y="599"/>
                  </a:lnTo>
                  <a:lnTo>
                    <a:pt x="1614" y="605"/>
                  </a:lnTo>
                  <a:lnTo>
                    <a:pt x="1614" y="617"/>
                  </a:lnTo>
                  <a:lnTo>
                    <a:pt x="1620" y="641"/>
                  </a:lnTo>
                  <a:lnTo>
                    <a:pt x="1626" y="641"/>
                  </a:lnTo>
                  <a:lnTo>
                    <a:pt x="1632" y="647"/>
                  </a:lnTo>
                  <a:lnTo>
                    <a:pt x="1632" y="659"/>
                  </a:lnTo>
                  <a:lnTo>
                    <a:pt x="1638" y="659"/>
                  </a:lnTo>
                  <a:lnTo>
                    <a:pt x="1638" y="665"/>
                  </a:lnTo>
                  <a:lnTo>
                    <a:pt x="1638" y="665"/>
                  </a:lnTo>
                  <a:lnTo>
                    <a:pt x="1638" y="671"/>
                  </a:lnTo>
                  <a:lnTo>
                    <a:pt x="1632" y="671"/>
                  </a:lnTo>
                  <a:lnTo>
                    <a:pt x="1632" y="677"/>
                  </a:lnTo>
                  <a:lnTo>
                    <a:pt x="1632" y="677"/>
                  </a:lnTo>
                  <a:lnTo>
                    <a:pt x="1626" y="677"/>
                  </a:lnTo>
                  <a:lnTo>
                    <a:pt x="1620" y="683"/>
                  </a:lnTo>
                  <a:lnTo>
                    <a:pt x="1596" y="689"/>
                  </a:lnTo>
                  <a:lnTo>
                    <a:pt x="1572" y="689"/>
                  </a:lnTo>
                  <a:lnTo>
                    <a:pt x="1548" y="689"/>
                  </a:lnTo>
                  <a:lnTo>
                    <a:pt x="1542" y="689"/>
                  </a:lnTo>
                  <a:lnTo>
                    <a:pt x="1536" y="689"/>
                  </a:lnTo>
                  <a:lnTo>
                    <a:pt x="1518" y="683"/>
                  </a:lnTo>
                  <a:lnTo>
                    <a:pt x="1495" y="671"/>
                  </a:lnTo>
                  <a:lnTo>
                    <a:pt x="1465" y="629"/>
                  </a:lnTo>
                  <a:lnTo>
                    <a:pt x="1435" y="599"/>
                  </a:lnTo>
                  <a:lnTo>
                    <a:pt x="1405" y="581"/>
                  </a:lnTo>
                  <a:lnTo>
                    <a:pt x="1375" y="563"/>
                  </a:lnTo>
                  <a:lnTo>
                    <a:pt x="1333" y="587"/>
                  </a:lnTo>
                  <a:lnTo>
                    <a:pt x="1303" y="653"/>
                  </a:lnTo>
                  <a:lnTo>
                    <a:pt x="1261" y="665"/>
                  </a:lnTo>
                  <a:lnTo>
                    <a:pt x="1219" y="653"/>
                  </a:lnTo>
                  <a:lnTo>
                    <a:pt x="1184" y="671"/>
                  </a:lnTo>
                  <a:lnTo>
                    <a:pt x="1136" y="671"/>
                  </a:lnTo>
                  <a:lnTo>
                    <a:pt x="1106" y="671"/>
                  </a:lnTo>
                  <a:lnTo>
                    <a:pt x="1076" y="707"/>
                  </a:lnTo>
                  <a:lnTo>
                    <a:pt x="1016" y="731"/>
                  </a:lnTo>
                  <a:lnTo>
                    <a:pt x="944" y="761"/>
                  </a:lnTo>
                  <a:lnTo>
                    <a:pt x="921" y="773"/>
                  </a:lnTo>
                  <a:lnTo>
                    <a:pt x="867" y="773"/>
                  </a:lnTo>
                  <a:lnTo>
                    <a:pt x="813" y="743"/>
                  </a:lnTo>
                  <a:lnTo>
                    <a:pt x="783" y="719"/>
                  </a:lnTo>
                  <a:lnTo>
                    <a:pt x="741" y="713"/>
                  </a:lnTo>
                  <a:lnTo>
                    <a:pt x="693" y="701"/>
                  </a:lnTo>
                  <a:lnTo>
                    <a:pt x="628" y="701"/>
                  </a:lnTo>
                  <a:lnTo>
                    <a:pt x="616" y="701"/>
                  </a:lnTo>
                  <a:lnTo>
                    <a:pt x="598" y="695"/>
                  </a:lnTo>
                  <a:lnTo>
                    <a:pt x="580" y="695"/>
                  </a:lnTo>
                  <a:lnTo>
                    <a:pt x="568" y="695"/>
                  </a:lnTo>
                  <a:lnTo>
                    <a:pt x="568" y="695"/>
                  </a:lnTo>
                  <a:lnTo>
                    <a:pt x="562" y="701"/>
                  </a:lnTo>
                  <a:lnTo>
                    <a:pt x="556" y="701"/>
                  </a:lnTo>
                  <a:lnTo>
                    <a:pt x="556" y="701"/>
                  </a:lnTo>
                  <a:lnTo>
                    <a:pt x="556" y="701"/>
                  </a:lnTo>
                  <a:lnTo>
                    <a:pt x="550" y="707"/>
                  </a:lnTo>
                  <a:lnTo>
                    <a:pt x="544" y="713"/>
                  </a:lnTo>
                  <a:lnTo>
                    <a:pt x="520" y="731"/>
                  </a:lnTo>
                  <a:lnTo>
                    <a:pt x="496" y="749"/>
                  </a:lnTo>
                  <a:lnTo>
                    <a:pt x="460" y="785"/>
                  </a:lnTo>
                  <a:lnTo>
                    <a:pt x="454" y="791"/>
                  </a:lnTo>
                  <a:lnTo>
                    <a:pt x="436" y="809"/>
                  </a:lnTo>
                  <a:lnTo>
                    <a:pt x="424" y="815"/>
                  </a:lnTo>
                  <a:lnTo>
                    <a:pt x="418" y="821"/>
                  </a:lnTo>
                  <a:lnTo>
                    <a:pt x="412" y="821"/>
                  </a:lnTo>
                  <a:lnTo>
                    <a:pt x="406" y="821"/>
                  </a:lnTo>
                  <a:lnTo>
                    <a:pt x="400" y="821"/>
                  </a:lnTo>
                  <a:lnTo>
                    <a:pt x="394" y="821"/>
                  </a:lnTo>
                  <a:lnTo>
                    <a:pt x="388" y="821"/>
                  </a:lnTo>
                  <a:lnTo>
                    <a:pt x="382" y="821"/>
                  </a:lnTo>
                  <a:lnTo>
                    <a:pt x="370" y="821"/>
                  </a:lnTo>
                  <a:lnTo>
                    <a:pt x="358" y="821"/>
                  </a:lnTo>
                  <a:lnTo>
                    <a:pt x="352" y="821"/>
                  </a:lnTo>
                  <a:lnTo>
                    <a:pt x="335" y="827"/>
                  </a:lnTo>
                  <a:lnTo>
                    <a:pt x="329" y="827"/>
                  </a:lnTo>
                  <a:lnTo>
                    <a:pt x="233" y="839"/>
                  </a:lnTo>
                  <a:lnTo>
                    <a:pt x="227" y="845"/>
                  </a:lnTo>
                  <a:lnTo>
                    <a:pt x="209" y="851"/>
                  </a:lnTo>
                  <a:lnTo>
                    <a:pt x="197" y="851"/>
                  </a:lnTo>
                  <a:lnTo>
                    <a:pt x="185" y="857"/>
                  </a:lnTo>
                  <a:lnTo>
                    <a:pt x="179" y="857"/>
                  </a:lnTo>
                  <a:lnTo>
                    <a:pt x="173" y="857"/>
                  </a:lnTo>
                  <a:lnTo>
                    <a:pt x="167" y="857"/>
                  </a:lnTo>
                  <a:lnTo>
                    <a:pt x="149" y="851"/>
                  </a:lnTo>
                  <a:lnTo>
                    <a:pt x="137" y="851"/>
                  </a:lnTo>
                  <a:lnTo>
                    <a:pt x="125" y="851"/>
                  </a:lnTo>
                  <a:lnTo>
                    <a:pt x="119" y="857"/>
                  </a:lnTo>
                  <a:lnTo>
                    <a:pt x="113" y="857"/>
                  </a:lnTo>
                  <a:lnTo>
                    <a:pt x="107" y="857"/>
                  </a:lnTo>
                  <a:lnTo>
                    <a:pt x="107" y="857"/>
                  </a:lnTo>
                  <a:lnTo>
                    <a:pt x="101" y="863"/>
                  </a:lnTo>
                  <a:lnTo>
                    <a:pt x="101" y="863"/>
                  </a:lnTo>
                  <a:lnTo>
                    <a:pt x="101" y="869"/>
                  </a:lnTo>
                  <a:lnTo>
                    <a:pt x="101" y="875"/>
                  </a:lnTo>
                  <a:lnTo>
                    <a:pt x="95" y="875"/>
                  </a:lnTo>
                  <a:lnTo>
                    <a:pt x="95" y="881"/>
                  </a:lnTo>
                  <a:lnTo>
                    <a:pt x="89" y="881"/>
                  </a:lnTo>
                  <a:lnTo>
                    <a:pt x="83" y="887"/>
                  </a:lnTo>
                  <a:lnTo>
                    <a:pt x="77" y="887"/>
                  </a:lnTo>
                  <a:lnTo>
                    <a:pt x="60" y="893"/>
                  </a:lnTo>
                  <a:lnTo>
                    <a:pt x="54" y="899"/>
                  </a:lnTo>
                  <a:lnTo>
                    <a:pt x="48" y="899"/>
                  </a:lnTo>
                  <a:lnTo>
                    <a:pt x="48" y="905"/>
                  </a:lnTo>
                  <a:lnTo>
                    <a:pt x="0" y="953"/>
                  </a:lnTo>
                  <a:lnTo>
                    <a:pt x="2780" y="953"/>
                  </a:lnTo>
                  <a:lnTo>
                    <a:pt x="2780" y="24"/>
                  </a:lnTo>
                  <a:lnTo>
                    <a:pt x="2780" y="24"/>
                  </a:lnTo>
                  <a:lnTo>
                    <a:pt x="2780" y="24"/>
                  </a:lnTo>
                </a:path>
              </a:pathLst>
            </a:custGeom>
            <a:gradFill rotWithShape="0">
              <a:gsLst>
                <a:gs pos="0">
                  <a:schemeClr val="bg1"/>
                </a:gs>
                <a:gs pos="100000">
                  <a:schemeClr val="bg2"/>
                </a:gs>
              </a:gsLst>
              <a:lin ang="2700000" scaled="1"/>
            </a:gradFill>
            <a:ln w="9525">
              <a:noFill/>
              <a:prstDash val="solid"/>
              <a:round/>
              <a:headEnd/>
              <a:tailEnd/>
            </a:ln>
          </p:spPr>
          <p:txBody>
            <a:bodyPr/>
            <a:lstStyle/>
            <a:p>
              <a:pPr eaLnBrk="0" hangingPunct="0">
                <a:defRPr/>
              </a:pPr>
              <a:endParaRPr lang="en-US">
                <a:cs typeface="+mn-cs"/>
              </a:endParaRPr>
            </a:p>
          </p:txBody>
        </p:sp>
        <p:sp>
          <p:nvSpPr>
            <p:cNvPr id="6" name="Freeform 4"/>
            <p:cNvSpPr>
              <a:spLocks/>
            </p:cNvSpPr>
            <p:nvPr/>
          </p:nvSpPr>
          <p:spPr bwMode="ltGray">
            <a:xfrm>
              <a:off x="4602" y="4014"/>
              <a:ext cx="12" cy="18"/>
            </a:xfrm>
            <a:custGeom>
              <a:avLst/>
              <a:gdLst/>
              <a:ahLst/>
              <a:cxnLst>
                <a:cxn ang="0">
                  <a:pos x="12" y="18"/>
                </a:cxn>
                <a:cxn ang="0">
                  <a:pos x="12" y="12"/>
                </a:cxn>
                <a:cxn ang="0">
                  <a:pos x="6" y="6"/>
                </a:cxn>
                <a:cxn ang="0">
                  <a:pos x="6" y="6"/>
                </a:cxn>
                <a:cxn ang="0">
                  <a:pos x="0" y="0"/>
                </a:cxn>
                <a:cxn ang="0">
                  <a:pos x="12" y="18"/>
                </a:cxn>
                <a:cxn ang="0">
                  <a:pos x="12" y="18"/>
                </a:cxn>
                <a:cxn ang="0">
                  <a:pos x="12" y="18"/>
                </a:cxn>
              </a:cxnLst>
              <a:rect l="0" t="0" r="r" b="b"/>
              <a:pathLst>
                <a:path w="12" h="18">
                  <a:moveTo>
                    <a:pt x="12" y="18"/>
                  </a:moveTo>
                  <a:lnTo>
                    <a:pt x="12" y="12"/>
                  </a:lnTo>
                  <a:lnTo>
                    <a:pt x="6" y="6"/>
                  </a:lnTo>
                  <a:lnTo>
                    <a:pt x="6" y="6"/>
                  </a:lnTo>
                  <a:lnTo>
                    <a:pt x="0" y="0"/>
                  </a:lnTo>
                  <a:lnTo>
                    <a:pt x="12" y="18"/>
                  </a:lnTo>
                  <a:lnTo>
                    <a:pt x="12" y="18"/>
                  </a:lnTo>
                  <a:lnTo>
                    <a:pt x="12" y="18"/>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0" hangingPunct="0">
                <a:defRPr/>
              </a:pPr>
              <a:endParaRPr lang="en-US">
                <a:cs typeface="+mn-cs"/>
              </a:endParaRPr>
            </a:p>
          </p:txBody>
        </p:sp>
        <p:sp>
          <p:nvSpPr>
            <p:cNvPr id="7" name="Freeform 5"/>
            <p:cNvSpPr>
              <a:spLocks/>
            </p:cNvSpPr>
            <p:nvPr/>
          </p:nvSpPr>
          <p:spPr bwMode="ltGray">
            <a:xfrm>
              <a:off x="4596" y="3996"/>
              <a:ext cx="6" cy="18"/>
            </a:xfrm>
            <a:custGeom>
              <a:avLst/>
              <a:gdLst/>
              <a:ahLst/>
              <a:cxnLst>
                <a:cxn ang="0">
                  <a:pos x="0" y="12"/>
                </a:cxn>
                <a:cxn ang="0">
                  <a:pos x="6" y="18"/>
                </a:cxn>
                <a:cxn ang="0">
                  <a:pos x="0" y="0"/>
                </a:cxn>
                <a:cxn ang="0">
                  <a:pos x="0" y="12"/>
                </a:cxn>
                <a:cxn ang="0">
                  <a:pos x="0" y="12"/>
                </a:cxn>
                <a:cxn ang="0">
                  <a:pos x="0" y="12"/>
                </a:cxn>
              </a:cxnLst>
              <a:rect l="0" t="0" r="r" b="b"/>
              <a:pathLst>
                <a:path w="6" h="18">
                  <a:moveTo>
                    <a:pt x="0" y="12"/>
                  </a:moveTo>
                  <a:lnTo>
                    <a:pt x="6" y="18"/>
                  </a:lnTo>
                  <a:lnTo>
                    <a:pt x="0" y="0"/>
                  </a:lnTo>
                  <a:lnTo>
                    <a:pt x="0" y="12"/>
                  </a:lnTo>
                  <a:lnTo>
                    <a:pt x="0" y="12"/>
                  </a:lnTo>
                  <a:lnTo>
                    <a:pt x="0"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0" hangingPunct="0">
                <a:defRPr/>
              </a:pPr>
              <a:endParaRPr lang="en-US">
                <a:cs typeface="+mn-cs"/>
              </a:endParaRPr>
            </a:p>
          </p:txBody>
        </p:sp>
        <p:sp>
          <p:nvSpPr>
            <p:cNvPr id="8" name="Freeform 6"/>
            <p:cNvSpPr>
              <a:spLocks/>
            </p:cNvSpPr>
            <p:nvPr/>
          </p:nvSpPr>
          <p:spPr bwMode="ltGray">
            <a:xfrm>
              <a:off x="5180" y="3577"/>
              <a:ext cx="304" cy="741"/>
            </a:xfrm>
            <a:custGeom>
              <a:avLst/>
              <a:gdLst/>
              <a:ahLst/>
              <a:cxnLst>
                <a:cxn ang="0">
                  <a:pos x="280" y="42"/>
                </a:cxn>
                <a:cxn ang="0">
                  <a:pos x="274" y="42"/>
                </a:cxn>
                <a:cxn ang="0">
                  <a:pos x="268" y="42"/>
                </a:cxn>
                <a:cxn ang="0">
                  <a:pos x="256" y="42"/>
                </a:cxn>
                <a:cxn ang="0">
                  <a:pos x="238" y="48"/>
                </a:cxn>
                <a:cxn ang="0">
                  <a:pos x="214" y="12"/>
                </a:cxn>
                <a:cxn ang="0">
                  <a:pos x="196" y="0"/>
                </a:cxn>
                <a:cxn ang="0">
                  <a:pos x="196" y="0"/>
                </a:cxn>
                <a:cxn ang="0">
                  <a:pos x="164" y="167"/>
                </a:cxn>
                <a:cxn ang="0">
                  <a:pos x="144" y="217"/>
                </a:cxn>
                <a:cxn ang="0">
                  <a:pos x="110" y="281"/>
                </a:cxn>
                <a:cxn ang="0">
                  <a:pos x="96" y="327"/>
                </a:cxn>
                <a:cxn ang="0">
                  <a:pos x="124" y="405"/>
                </a:cxn>
                <a:cxn ang="0">
                  <a:pos x="100" y="463"/>
                </a:cxn>
                <a:cxn ang="0">
                  <a:pos x="68" y="503"/>
                </a:cxn>
                <a:cxn ang="0">
                  <a:pos x="30" y="539"/>
                </a:cxn>
                <a:cxn ang="0">
                  <a:pos x="24" y="613"/>
                </a:cxn>
                <a:cxn ang="0">
                  <a:pos x="0" y="741"/>
                </a:cxn>
                <a:cxn ang="0">
                  <a:pos x="202" y="741"/>
                </a:cxn>
                <a:cxn ang="0">
                  <a:pos x="180" y="639"/>
                </a:cxn>
                <a:cxn ang="0">
                  <a:pos x="192" y="589"/>
                </a:cxn>
                <a:cxn ang="0">
                  <a:pos x="178" y="539"/>
                </a:cxn>
                <a:cxn ang="0">
                  <a:pos x="190" y="499"/>
                </a:cxn>
                <a:cxn ang="0">
                  <a:pos x="184" y="465"/>
                </a:cxn>
                <a:cxn ang="0">
                  <a:pos x="192" y="391"/>
                </a:cxn>
                <a:cxn ang="0">
                  <a:pos x="216" y="313"/>
                </a:cxn>
                <a:cxn ang="0">
                  <a:pos x="238" y="249"/>
                </a:cxn>
                <a:cxn ang="0">
                  <a:pos x="268" y="185"/>
                </a:cxn>
                <a:cxn ang="0">
                  <a:pos x="284" y="159"/>
                </a:cxn>
                <a:cxn ang="0">
                  <a:pos x="304" y="12"/>
                </a:cxn>
                <a:cxn ang="0">
                  <a:pos x="298" y="24"/>
                </a:cxn>
                <a:cxn ang="0">
                  <a:pos x="292" y="30"/>
                </a:cxn>
                <a:cxn ang="0">
                  <a:pos x="292" y="36"/>
                </a:cxn>
                <a:cxn ang="0">
                  <a:pos x="286" y="36"/>
                </a:cxn>
                <a:cxn ang="0">
                  <a:pos x="286" y="42"/>
                </a:cxn>
                <a:cxn ang="0">
                  <a:pos x="280" y="42"/>
                </a:cxn>
                <a:cxn ang="0">
                  <a:pos x="280" y="42"/>
                </a:cxn>
                <a:cxn ang="0">
                  <a:pos x="280" y="42"/>
                </a:cxn>
              </a:cxnLst>
              <a:rect l="0" t="0" r="r" b="b"/>
              <a:pathLst>
                <a:path w="304" h="741">
                  <a:moveTo>
                    <a:pt x="280" y="42"/>
                  </a:moveTo>
                  <a:lnTo>
                    <a:pt x="274" y="42"/>
                  </a:lnTo>
                  <a:lnTo>
                    <a:pt x="268" y="42"/>
                  </a:lnTo>
                  <a:lnTo>
                    <a:pt x="256" y="42"/>
                  </a:lnTo>
                  <a:lnTo>
                    <a:pt x="238" y="48"/>
                  </a:lnTo>
                  <a:lnTo>
                    <a:pt x="214" y="12"/>
                  </a:lnTo>
                  <a:lnTo>
                    <a:pt x="196" y="0"/>
                  </a:lnTo>
                  <a:lnTo>
                    <a:pt x="196" y="0"/>
                  </a:lnTo>
                  <a:lnTo>
                    <a:pt x="164" y="167"/>
                  </a:lnTo>
                  <a:lnTo>
                    <a:pt x="144" y="217"/>
                  </a:lnTo>
                  <a:lnTo>
                    <a:pt x="110" y="281"/>
                  </a:lnTo>
                  <a:lnTo>
                    <a:pt x="96" y="327"/>
                  </a:lnTo>
                  <a:lnTo>
                    <a:pt x="124" y="405"/>
                  </a:lnTo>
                  <a:lnTo>
                    <a:pt x="100" y="463"/>
                  </a:lnTo>
                  <a:lnTo>
                    <a:pt x="68" y="503"/>
                  </a:lnTo>
                  <a:lnTo>
                    <a:pt x="30" y="539"/>
                  </a:lnTo>
                  <a:lnTo>
                    <a:pt x="24" y="613"/>
                  </a:lnTo>
                  <a:lnTo>
                    <a:pt x="0" y="741"/>
                  </a:lnTo>
                  <a:lnTo>
                    <a:pt x="202" y="741"/>
                  </a:lnTo>
                  <a:lnTo>
                    <a:pt x="180" y="639"/>
                  </a:lnTo>
                  <a:lnTo>
                    <a:pt x="192" y="589"/>
                  </a:lnTo>
                  <a:lnTo>
                    <a:pt x="178" y="539"/>
                  </a:lnTo>
                  <a:lnTo>
                    <a:pt x="190" y="499"/>
                  </a:lnTo>
                  <a:lnTo>
                    <a:pt x="184" y="465"/>
                  </a:lnTo>
                  <a:lnTo>
                    <a:pt x="192" y="391"/>
                  </a:lnTo>
                  <a:lnTo>
                    <a:pt x="216" y="313"/>
                  </a:lnTo>
                  <a:lnTo>
                    <a:pt x="238" y="249"/>
                  </a:lnTo>
                  <a:lnTo>
                    <a:pt x="268" y="185"/>
                  </a:lnTo>
                  <a:lnTo>
                    <a:pt x="284" y="159"/>
                  </a:lnTo>
                  <a:lnTo>
                    <a:pt x="304" y="12"/>
                  </a:lnTo>
                  <a:lnTo>
                    <a:pt x="298" y="24"/>
                  </a:lnTo>
                  <a:lnTo>
                    <a:pt x="292" y="30"/>
                  </a:lnTo>
                  <a:lnTo>
                    <a:pt x="292" y="36"/>
                  </a:lnTo>
                  <a:lnTo>
                    <a:pt x="286" y="36"/>
                  </a:lnTo>
                  <a:lnTo>
                    <a:pt x="286" y="42"/>
                  </a:lnTo>
                  <a:lnTo>
                    <a:pt x="280" y="42"/>
                  </a:lnTo>
                  <a:lnTo>
                    <a:pt x="280" y="42"/>
                  </a:lnTo>
                  <a:lnTo>
                    <a:pt x="280" y="4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0" hangingPunct="0">
                <a:defRPr/>
              </a:pPr>
              <a:endParaRPr lang="en-US">
                <a:cs typeface="+mn-cs"/>
              </a:endParaRPr>
            </a:p>
          </p:txBody>
        </p:sp>
        <p:sp>
          <p:nvSpPr>
            <p:cNvPr id="9" name="Freeform 7"/>
            <p:cNvSpPr>
              <a:spLocks/>
            </p:cNvSpPr>
            <p:nvPr/>
          </p:nvSpPr>
          <p:spPr bwMode="ltGray">
            <a:xfrm>
              <a:off x="4918" y="3553"/>
              <a:ext cx="314" cy="767"/>
            </a:xfrm>
            <a:custGeom>
              <a:avLst/>
              <a:gdLst/>
              <a:ahLst/>
              <a:cxnLst>
                <a:cxn ang="0">
                  <a:pos x="284" y="6"/>
                </a:cxn>
                <a:cxn ang="0">
                  <a:pos x="278" y="6"/>
                </a:cxn>
                <a:cxn ang="0">
                  <a:pos x="272" y="12"/>
                </a:cxn>
                <a:cxn ang="0">
                  <a:pos x="254" y="18"/>
                </a:cxn>
                <a:cxn ang="0">
                  <a:pos x="230" y="24"/>
                </a:cxn>
                <a:cxn ang="0">
                  <a:pos x="206" y="42"/>
                </a:cxn>
                <a:cxn ang="0">
                  <a:pos x="188" y="48"/>
                </a:cxn>
                <a:cxn ang="0">
                  <a:pos x="176" y="54"/>
                </a:cxn>
                <a:cxn ang="0">
                  <a:pos x="170" y="54"/>
                </a:cxn>
                <a:cxn ang="0">
                  <a:pos x="150" y="169"/>
                </a:cxn>
                <a:cxn ang="0">
                  <a:pos x="110" y="225"/>
                </a:cxn>
                <a:cxn ang="0">
                  <a:pos x="54" y="383"/>
                </a:cxn>
                <a:cxn ang="0">
                  <a:pos x="82" y="555"/>
                </a:cxn>
                <a:cxn ang="0">
                  <a:pos x="40" y="679"/>
                </a:cxn>
                <a:cxn ang="0">
                  <a:pos x="0" y="767"/>
                </a:cxn>
                <a:cxn ang="0">
                  <a:pos x="108" y="767"/>
                </a:cxn>
                <a:cxn ang="0">
                  <a:pos x="120" y="611"/>
                </a:cxn>
                <a:cxn ang="0">
                  <a:pos x="148" y="499"/>
                </a:cxn>
                <a:cxn ang="0">
                  <a:pos x="160" y="367"/>
                </a:cxn>
                <a:cxn ang="0">
                  <a:pos x="218" y="327"/>
                </a:cxn>
                <a:cxn ang="0">
                  <a:pos x="238" y="221"/>
                </a:cxn>
                <a:cxn ang="0">
                  <a:pos x="296" y="135"/>
                </a:cxn>
                <a:cxn ang="0">
                  <a:pos x="314" y="0"/>
                </a:cxn>
                <a:cxn ang="0">
                  <a:pos x="302" y="0"/>
                </a:cxn>
                <a:cxn ang="0">
                  <a:pos x="296" y="0"/>
                </a:cxn>
                <a:cxn ang="0">
                  <a:pos x="290" y="0"/>
                </a:cxn>
                <a:cxn ang="0">
                  <a:pos x="284" y="6"/>
                </a:cxn>
                <a:cxn ang="0">
                  <a:pos x="284" y="6"/>
                </a:cxn>
                <a:cxn ang="0">
                  <a:pos x="284" y="6"/>
                </a:cxn>
                <a:cxn ang="0">
                  <a:pos x="284" y="6"/>
                </a:cxn>
              </a:cxnLst>
              <a:rect l="0" t="0" r="r" b="b"/>
              <a:pathLst>
                <a:path w="314" h="767">
                  <a:moveTo>
                    <a:pt x="284" y="6"/>
                  </a:moveTo>
                  <a:lnTo>
                    <a:pt x="278" y="6"/>
                  </a:lnTo>
                  <a:lnTo>
                    <a:pt x="272" y="12"/>
                  </a:lnTo>
                  <a:lnTo>
                    <a:pt x="254" y="18"/>
                  </a:lnTo>
                  <a:lnTo>
                    <a:pt x="230" y="24"/>
                  </a:lnTo>
                  <a:lnTo>
                    <a:pt x="206" y="42"/>
                  </a:lnTo>
                  <a:lnTo>
                    <a:pt x="188" y="48"/>
                  </a:lnTo>
                  <a:lnTo>
                    <a:pt x="176" y="54"/>
                  </a:lnTo>
                  <a:lnTo>
                    <a:pt x="170" y="54"/>
                  </a:lnTo>
                  <a:lnTo>
                    <a:pt x="150" y="169"/>
                  </a:lnTo>
                  <a:lnTo>
                    <a:pt x="110" y="225"/>
                  </a:lnTo>
                  <a:lnTo>
                    <a:pt x="54" y="383"/>
                  </a:lnTo>
                  <a:lnTo>
                    <a:pt x="82" y="555"/>
                  </a:lnTo>
                  <a:lnTo>
                    <a:pt x="40" y="679"/>
                  </a:lnTo>
                  <a:lnTo>
                    <a:pt x="0" y="767"/>
                  </a:lnTo>
                  <a:lnTo>
                    <a:pt x="108" y="767"/>
                  </a:lnTo>
                  <a:lnTo>
                    <a:pt x="120" y="611"/>
                  </a:lnTo>
                  <a:lnTo>
                    <a:pt x="148" y="499"/>
                  </a:lnTo>
                  <a:lnTo>
                    <a:pt x="160" y="367"/>
                  </a:lnTo>
                  <a:lnTo>
                    <a:pt x="218" y="327"/>
                  </a:lnTo>
                  <a:lnTo>
                    <a:pt x="238" y="221"/>
                  </a:lnTo>
                  <a:lnTo>
                    <a:pt x="296" y="135"/>
                  </a:lnTo>
                  <a:lnTo>
                    <a:pt x="314" y="0"/>
                  </a:lnTo>
                  <a:lnTo>
                    <a:pt x="302" y="0"/>
                  </a:lnTo>
                  <a:lnTo>
                    <a:pt x="296" y="0"/>
                  </a:lnTo>
                  <a:lnTo>
                    <a:pt x="290" y="0"/>
                  </a:lnTo>
                  <a:lnTo>
                    <a:pt x="284" y="6"/>
                  </a:lnTo>
                  <a:lnTo>
                    <a:pt x="284" y="6"/>
                  </a:lnTo>
                  <a:lnTo>
                    <a:pt x="284" y="6"/>
                  </a:lnTo>
                  <a:lnTo>
                    <a:pt x="284" y="6"/>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0" hangingPunct="0">
                <a:defRPr/>
              </a:pPr>
              <a:endParaRPr lang="en-US">
                <a:cs typeface="+mn-cs"/>
              </a:endParaRPr>
            </a:p>
          </p:txBody>
        </p:sp>
        <p:sp>
          <p:nvSpPr>
            <p:cNvPr id="10" name="Freeform 8"/>
            <p:cNvSpPr>
              <a:spLocks/>
            </p:cNvSpPr>
            <p:nvPr/>
          </p:nvSpPr>
          <p:spPr bwMode="ltGray">
            <a:xfrm>
              <a:off x="4700" y="3697"/>
              <a:ext cx="275" cy="623"/>
            </a:xfrm>
            <a:custGeom>
              <a:avLst/>
              <a:gdLst/>
              <a:ahLst/>
              <a:cxnLst>
                <a:cxn ang="0">
                  <a:pos x="257" y="12"/>
                </a:cxn>
                <a:cxn ang="0">
                  <a:pos x="239" y="6"/>
                </a:cxn>
                <a:cxn ang="0">
                  <a:pos x="203" y="6"/>
                </a:cxn>
                <a:cxn ang="0">
                  <a:pos x="203" y="6"/>
                </a:cxn>
                <a:cxn ang="0">
                  <a:pos x="197" y="6"/>
                </a:cxn>
                <a:cxn ang="0">
                  <a:pos x="185" y="0"/>
                </a:cxn>
                <a:cxn ang="0">
                  <a:pos x="173" y="0"/>
                </a:cxn>
                <a:cxn ang="0">
                  <a:pos x="166" y="0"/>
                </a:cxn>
                <a:cxn ang="0">
                  <a:pos x="160" y="0"/>
                </a:cxn>
                <a:cxn ang="0">
                  <a:pos x="144" y="117"/>
                </a:cxn>
                <a:cxn ang="0">
                  <a:pos x="128" y="185"/>
                </a:cxn>
                <a:cxn ang="0">
                  <a:pos x="58" y="299"/>
                </a:cxn>
                <a:cxn ang="0">
                  <a:pos x="54" y="441"/>
                </a:cxn>
                <a:cxn ang="0">
                  <a:pos x="24" y="523"/>
                </a:cxn>
                <a:cxn ang="0">
                  <a:pos x="0" y="623"/>
                </a:cxn>
                <a:cxn ang="0">
                  <a:pos x="78" y="623"/>
                </a:cxn>
                <a:cxn ang="0">
                  <a:pos x="92" y="555"/>
                </a:cxn>
                <a:cxn ang="0">
                  <a:pos x="134" y="447"/>
                </a:cxn>
                <a:cxn ang="0">
                  <a:pos x="158" y="315"/>
                </a:cxn>
                <a:cxn ang="0">
                  <a:pos x="184" y="257"/>
                </a:cxn>
                <a:cxn ang="0">
                  <a:pos x="216" y="211"/>
                </a:cxn>
                <a:cxn ang="0">
                  <a:pos x="222" y="145"/>
                </a:cxn>
                <a:cxn ang="0">
                  <a:pos x="240" y="111"/>
                </a:cxn>
                <a:cxn ang="0">
                  <a:pos x="262" y="79"/>
                </a:cxn>
                <a:cxn ang="0">
                  <a:pos x="275" y="6"/>
                </a:cxn>
                <a:cxn ang="0">
                  <a:pos x="263" y="12"/>
                </a:cxn>
                <a:cxn ang="0">
                  <a:pos x="257" y="12"/>
                </a:cxn>
                <a:cxn ang="0">
                  <a:pos x="257" y="12"/>
                </a:cxn>
                <a:cxn ang="0">
                  <a:pos x="257" y="12"/>
                </a:cxn>
              </a:cxnLst>
              <a:rect l="0" t="0" r="r" b="b"/>
              <a:pathLst>
                <a:path w="275" h="623">
                  <a:moveTo>
                    <a:pt x="257" y="12"/>
                  </a:moveTo>
                  <a:lnTo>
                    <a:pt x="239" y="6"/>
                  </a:lnTo>
                  <a:lnTo>
                    <a:pt x="203" y="6"/>
                  </a:lnTo>
                  <a:lnTo>
                    <a:pt x="203" y="6"/>
                  </a:lnTo>
                  <a:lnTo>
                    <a:pt x="197" y="6"/>
                  </a:lnTo>
                  <a:lnTo>
                    <a:pt x="185" y="0"/>
                  </a:lnTo>
                  <a:lnTo>
                    <a:pt x="173" y="0"/>
                  </a:lnTo>
                  <a:lnTo>
                    <a:pt x="166" y="0"/>
                  </a:lnTo>
                  <a:lnTo>
                    <a:pt x="160" y="0"/>
                  </a:lnTo>
                  <a:lnTo>
                    <a:pt x="144" y="117"/>
                  </a:lnTo>
                  <a:lnTo>
                    <a:pt x="128" y="185"/>
                  </a:lnTo>
                  <a:lnTo>
                    <a:pt x="58" y="299"/>
                  </a:lnTo>
                  <a:lnTo>
                    <a:pt x="54" y="441"/>
                  </a:lnTo>
                  <a:lnTo>
                    <a:pt x="24" y="523"/>
                  </a:lnTo>
                  <a:lnTo>
                    <a:pt x="0" y="623"/>
                  </a:lnTo>
                  <a:lnTo>
                    <a:pt x="78" y="623"/>
                  </a:lnTo>
                  <a:lnTo>
                    <a:pt x="92" y="555"/>
                  </a:lnTo>
                  <a:lnTo>
                    <a:pt x="134" y="447"/>
                  </a:lnTo>
                  <a:lnTo>
                    <a:pt x="158" y="315"/>
                  </a:lnTo>
                  <a:lnTo>
                    <a:pt x="184" y="257"/>
                  </a:lnTo>
                  <a:lnTo>
                    <a:pt x="216" y="211"/>
                  </a:lnTo>
                  <a:lnTo>
                    <a:pt x="222" y="145"/>
                  </a:lnTo>
                  <a:lnTo>
                    <a:pt x="240" y="111"/>
                  </a:lnTo>
                  <a:lnTo>
                    <a:pt x="262" y="79"/>
                  </a:lnTo>
                  <a:lnTo>
                    <a:pt x="275" y="6"/>
                  </a:lnTo>
                  <a:lnTo>
                    <a:pt x="263" y="12"/>
                  </a:lnTo>
                  <a:lnTo>
                    <a:pt x="257" y="12"/>
                  </a:lnTo>
                  <a:lnTo>
                    <a:pt x="257" y="12"/>
                  </a:lnTo>
                  <a:lnTo>
                    <a:pt x="257"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0" hangingPunct="0">
                <a:defRPr/>
              </a:pPr>
              <a:endParaRPr lang="en-US">
                <a:cs typeface="+mn-cs"/>
              </a:endParaRPr>
            </a:p>
          </p:txBody>
        </p:sp>
        <p:sp>
          <p:nvSpPr>
            <p:cNvPr id="11" name="Freeform 9"/>
            <p:cNvSpPr>
              <a:spLocks/>
            </p:cNvSpPr>
            <p:nvPr/>
          </p:nvSpPr>
          <p:spPr bwMode="ltGray">
            <a:xfrm>
              <a:off x="4522" y="3709"/>
              <a:ext cx="213" cy="611"/>
            </a:xfrm>
            <a:custGeom>
              <a:avLst/>
              <a:gdLst/>
              <a:ahLst/>
              <a:cxnLst>
                <a:cxn ang="0">
                  <a:pos x="171" y="12"/>
                </a:cxn>
                <a:cxn ang="0">
                  <a:pos x="159" y="24"/>
                </a:cxn>
                <a:cxn ang="0">
                  <a:pos x="153" y="36"/>
                </a:cxn>
                <a:cxn ang="0">
                  <a:pos x="128" y="60"/>
                </a:cxn>
                <a:cxn ang="0">
                  <a:pos x="110" y="83"/>
                </a:cxn>
                <a:cxn ang="0">
                  <a:pos x="86" y="119"/>
                </a:cxn>
                <a:cxn ang="0">
                  <a:pos x="68" y="167"/>
                </a:cxn>
                <a:cxn ang="0">
                  <a:pos x="68" y="221"/>
                </a:cxn>
                <a:cxn ang="0">
                  <a:pos x="68" y="227"/>
                </a:cxn>
                <a:cxn ang="0">
                  <a:pos x="68" y="233"/>
                </a:cxn>
                <a:cxn ang="0">
                  <a:pos x="68" y="239"/>
                </a:cxn>
                <a:cxn ang="0">
                  <a:pos x="68" y="245"/>
                </a:cxn>
                <a:cxn ang="0">
                  <a:pos x="68" y="251"/>
                </a:cxn>
                <a:cxn ang="0">
                  <a:pos x="68" y="251"/>
                </a:cxn>
                <a:cxn ang="0">
                  <a:pos x="68" y="257"/>
                </a:cxn>
                <a:cxn ang="0">
                  <a:pos x="68" y="269"/>
                </a:cxn>
                <a:cxn ang="0">
                  <a:pos x="74" y="287"/>
                </a:cxn>
                <a:cxn ang="0">
                  <a:pos x="80" y="305"/>
                </a:cxn>
                <a:cxn ang="0">
                  <a:pos x="86" y="311"/>
                </a:cxn>
                <a:cxn ang="0">
                  <a:pos x="86" y="311"/>
                </a:cxn>
                <a:cxn ang="0">
                  <a:pos x="92" y="317"/>
                </a:cxn>
                <a:cxn ang="0">
                  <a:pos x="92" y="323"/>
                </a:cxn>
                <a:cxn ang="0">
                  <a:pos x="92" y="323"/>
                </a:cxn>
                <a:cxn ang="0">
                  <a:pos x="24" y="437"/>
                </a:cxn>
                <a:cxn ang="0">
                  <a:pos x="18" y="471"/>
                </a:cxn>
                <a:cxn ang="0">
                  <a:pos x="0" y="547"/>
                </a:cxn>
                <a:cxn ang="0">
                  <a:pos x="50" y="611"/>
                </a:cxn>
                <a:cxn ang="0">
                  <a:pos x="114" y="611"/>
                </a:cxn>
                <a:cxn ang="0">
                  <a:pos x="104" y="555"/>
                </a:cxn>
                <a:cxn ang="0">
                  <a:pos x="120" y="515"/>
                </a:cxn>
                <a:cxn ang="0">
                  <a:pos x="150" y="449"/>
                </a:cxn>
                <a:cxn ang="0">
                  <a:pos x="166" y="377"/>
                </a:cxn>
                <a:cxn ang="0">
                  <a:pos x="156" y="295"/>
                </a:cxn>
                <a:cxn ang="0">
                  <a:pos x="170" y="203"/>
                </a:cxn>
                <a:cxn ang="0">
                  <a:pos x="212" y="95"/>
                </a:cxn>
                <a:cxn ang="0">
                  <a:pos x="213" y="0"/>
                </a:cxn>
                <a:cxn ang="0">
                  <a:pos x="207" y="0"/>
                </a:cxn>
                <a:cxn ang="0">
                  <a:pos x="201" y="0"/>
                </a:cxn>
                <a:cxn ang="0">
                  <a:pos x="195" y="0"/>
                </a:cxn>
                <a:cxn ang="0">
                  <a:pos x="189" y="0"/>
                </a:cxn>
                <a:cxn ang="0">
                  <a:pos x="183" y="6"/>
                </a:cxn>
                <a:cxn ang="0">
                  <a:pos x="177" y="6"/>
                </a:cxn>
                <a:cxn ang="0">
                  <a:pos x="171" y="12"/>
                </a:cxn>
                <a:cxn ang="0">
                  <a:pos x="171" y="12"/>
                </a:cxn>
                <a:cxn ang="0">
                  <a:pos x="171" y="12"/>
                </a:cxn>
              </a:cxnLst>
              <a:rect l="0" t="0" r="r" b="b"/>
              <a:pathLst>
                <a:path w="213" h="611">
                  <a:moveTo>
                    <a:pt x="171" y="12"/>
                  </a:moveTo>
                  <a:lnTo>
                    <a:pt x="159" y="24"/>
                  </a:lnTo>
                  <a:lnTo>
                    <a:pt x="153" y="36"/>
                  </a:lnTo>
                  <a:lnTo>
                    <a:pt x="128" y="60"/>
                  </a:lnTo>
                  <a:lnTo>
                    <a:pt x="110" y="83"/>
                  </a:lnTo>
                  <a:lnTo>
                    <a:pt x="86" y="119"/>
                  </a:lnTo>
                  <a:lnTo>
                    <a:pt x="68" y="167"/>
                  </a:lnTo>
                  <a:lnTo>
                    <a:pt x="68" y="221"/>
                  </a:lnTo>
                  <a:lnTo>
                    <a:pt x="68" y="227"/>
                  </a:lnTo>
                  <a:lnTo>
                    <a:pt x="68" y="233"/>
                  </a:lnTo>
                  <a:lnTo>
                    <a:pt x="68" y="239"/>
                  </a:lnTo>
                  <a:lnTo>
                    <a:pt x="68" y="245"/>
                  </a:lnTo>
                  <a:lnTo>
                    <a:pt x="68" y="251"/>
                  </a:lnTo>
                  <a:lnTo>
                    <a:pt x="68" y="251"/>
                  </a:lnTo>
                  <a:lnTo>
                    <a:pt x="68" y="257"/>
                  </a:lnTo>
                  <a:lnTo>
                    <a:pt x="68" y="269"/>
                  </a:lnTo>
                  <a:lnTo>
                    <a:pt x="74" y="287"/>
                  </a:lnTo>
                  <a:lnTo>
                    <a:pt x="80" y="305"/>
                  </a:lnTo>
                  <a:lnTo>
                    <a:pt x="86" y="311"/>
                  </a:lnTo>
                  <a:lnTo>
                    <a:pt x="86" y="311"/>
                  </a:lnTo>
                  <a:lnTo>
                    <a:pt x="92" y="317"/>
                  </a:lnTo>
                  <a:lnTo>
                    <a:pt x="92" y="323"/>
                  </a:lnTo>
                  <a:lnTo>
                    <a:pt x="92" y="323"/>
                  </a:lnTo>
                  <a:lnTo>
                    <a:pt x="24" y="437"/>
                  </a:lnTo>
                  <a:lnTo>
                    <a:pt x="18" y="471"/>
                  </a:lnTo>
                  <a:lnTo>
                    <a:pt x="0" y="547"/>
                  </a:lnTo>
                  <a:lnTo>
                    <a:pt x="50" y="611"/>
                  </a:lnTo>
                  <a:lnTo>
                    <a:pt x="114" y="611"/>
                  </a:lnTo>
                  <a:lnTo>
                    <a:pt x="104" y="555"/>
                  </a:lnTo>
                  <a:lnTo>
                    <a:pt x="120" y="515"/>
                  </a:lnTo>
                  <a:lnTo>
                    <a:pt x="150" y="449"/>
                  </a:lnTo>
                  <a:lnTo>
                    <a:pt x="166" y="377"/>
                  </a:lnTo>
                  <a:lnTo>
                    <a:pt x="156" y="295"/>
                  </a:lnTo>
                  <a:lnTo>
                    <a:pt x="170" y="203"/>
                  </a:lnTo>
                  <a:lnTo>
                    <a:pt x="212" y="95"/>
                  </a:lnTo>
                  <a:lnTo>
                    <a:pt x="213" y="0"/>
                  </a:lnTo>
                  <a:lnTo>
                    <a:pt x="207" y="0"/>
                  </a:lnTo>
                  <a:lnTo>
                    <a:pt x="201" y="0"/>
                  </a:lnTo>
                  <a:lnTo>
                    <a:pt x="195" y="0"/>
                  </a:lnTo>
                  <a:lnTo>
                    <a:pt x="189" y="0"/>
                  </a:lnTo>
                  <a:lnTo>
                    <a:pt x="183" y="6"/>
                  </a:lnTo>
                  <a:lnTo>
                    <a:pt x="177" y="6"/>
                  </a:lnTo>
                  <a:lnTo>
                    <a:pt x="171" y="12"/>
                  </a:lnTo>
                  <a:lnTo>
                    <a:pt x="171" y="12"/>
                  </a:lnTo>
                  <a:lnTo>
                    <a:pt x="171"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0" hangingPunct="0">
                <a:defRPr/>
              </a:pPr>
              <a:endParaRPr lang="en-US">
                <a:cs typeface="+mn-cs"/>
              </a:endParaRPr>
            </a:p>
          </p:txBody>
        </p:sp>
        <p:sp>
          <p:nvSpPr>
            <p:cNvPr id="12" name="Freeform 10"/>
            <p:cNvSpPr>
              <a:spLocks/>
            </p:cNvSpPr>
            <p:nvPr/>
          </p:nvSpPr>
          <p:spPr bwMode="ltGray">
            <a:xfrm>
              <a:off x="4292" y="3936"/>
              <a:ext cx="167" cy="384"/>
            </a:xfrm>
            <a:custGeom>
              <a:avLst/>
              <a:gdLst/>
              <a:ahLst/>
              <a:cxnLst>
                <a:cxn ang="0">
                  <a:pos x="149" y="60"/>
                </a:cxn>
                <a:cxn ang="0">
                  <a:pos x="119" y="30"/>
                </a:cxn>
                <a:cxn ang="0">
                  <a:pos x="89" y="12"/>
                </a:cxn>
                <a:cxn ang="0">
                  <a:pos x="59" y="0"/>
                </a:cxn>
                <a:cxn ang="0">
                  <a:pos x="54" y="70"/>
                </a:cxn>
                <a:cxn ang="0">
                  <a:pos x="46" y="112"/>
                </a:cxn>
                <a:cxn ang="0">
                  <a:pos x="52" y="168"/>
                </a:cxn>
                <a:cxn ang="0">
                  <a:pos x="24" y="194"/>
                </a:cxn>
                <a:cxn ang="0">
                  <a:pos x="16" y="258"/>
                </a:cxn>
                <a:cxn ang="0">
                  <a:pos x="2" y="300"/>
                </a:cxn>
                <a:cxn ang="0">
                  <a:pos x="0" y="352"/>
                </a:cxn>
                <a:cxn ang="0">
                  <a:pos x="47" y="384"/>
                </a:cxn>
                <a:cxn ang="0">
                  <a:pos x="149" y="384"/>
                </a:cxn>
                <a:cxn ang="0">
                  <a:pos x="134" y="350"/>
                </a:cxn>
                <a:cxn ang="0">
                  <a:pos x="104" y="324"/>
                </a:cxn>
                <a:cxn ang="0">
                  <a:pos x="138" y="274"/>
                </a:cxn>
                <a:cxn ang="0">
                  <a:pos x="122" y="220"/>
                </a:cxn>
                <a:cxn ang="0">
                  <a:pos x="132" y="186"/>
                </a:cxn>
                <a:cxn ang="0">
                  <a:pos x="140" y="154"/>
                </a:cxn>
                <a:cxn ang="0">
                  <a:pos x="167" y="90"/>
                </a:cxn>
                <a:cxn ang="0">
                  <a:pos x="149" y="60"/>
                </a:cxn>
                <a:cxn ang="0">
                  <a:pos x="149" y="60"/>
                </a:cxn>
                <a:cxn ang="0">
                  <a:pos x="149" y="60"/>
                </a:cxn>
              </a:cxnLst>
              <a:rect l="0" t="0" r="r" b="b"/>
              <a:pathLst>
                <a:path w="167" h="384">
                  <a:moveTo>
                    <a:pt x="149" y="60"/>
                  </a:moveTo>
                  <a:lnTo>
                    <a:pt x="119" y="30"/>
                  </a:lnTo>
                  <a:lnTo>
                    <a:pt x="89" y="12"/>
                  </a:lnTo>
                  <a:lnTo>
                    <a:pt x="59" y="0"/>
                  </a:lnTo>
                  <a:lnTo>
                    <a:pt x="54" y="70"/>
                  </a:lnTo>
                  <a:lnTo>
                    <a:pt x="46" y="112"/>
                  </a:lnTo>
                  <a:lnTo>
                    <a:pt x="52" y="168"/>
                  </a:lnTo>
                  <a:lnTo>
                    <a:pt x="24" y="194"/>
                  </a:lnTo>
                  <a:lnTo>
                    <a:pt x="16" y="258"/>
                  </a:lnTo>
                  <a:lnTo>
                    <a:pt x="2" y="300"/>
                  </a:lnTo>
                  <a:lnTo>
                    <a:pt x="0" y="352"/>
                  </a:lnTo>
                  <a:lnTo>
                    <a:pt x="47" y="384"/>
                  </a:lnTo>
                  <a:lnTo>
                    <a:pt x="149" y="384"/>
                  </a:lnTo>
                  <a:lnTo>
                    <a:pt x="134" y="350"/>
                  </a:lnTo>
                  <a:lnTo>
                    <a:pt x="104" y="324"/>
                  </a:lnTo>
                  <a:lnTo>
                    <a:pt x="138" y="274"/>
                  </a:lnTo>
                  <a:lnTo>
                    <a:pt x="122" y="220"/>
                  </a:lnTo>
                  <a:lnTo>
                    <a:pt x="132" y="186"/>
                  </a:lnTo>
                  <a:lnTo>
                    <a:pt x="140" y="154"/>
                  </a:lnTo>
                  <a:lnTo>
                    <a:pt x="167" y="90"/>
                  </a:lnTo>
                  <a:lnTo>
                    <a:pt x="149" y="60"/>
                  </a:lnTo>
                  <a:lnTo>
                    <a:pt x="149" y="60"/>
                  </a:lnTo>
                  <a:lnTo>
                    <a:pt x="149" y="6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0" hangingPunct="0">
                <a:defRPr/>
              </a:pPr>
              <a:endParaRPr lang="en-US">
                <a:cs typeface="+mn-cs"/>
              </a:endParaRPr>
            </a:p>
          </p:txBody>
        </p:sp>
        <p:sp>
          <p:nvSpPr>
            <p:cNvPr id="13" name="Freeform 11"/>
            <p:cNvSpPr>
              <a:spLocks/>
            </p:cNvSpPr>
            <p:nvPr/>
          </p:nvSpPr>
          <p:spPr bwMode="ltGray">
            <a:xfrm>
              <a:off x="4100" y="4020"/>
              <a:ext cx="166" cy="300"/>
            </a:xfrm>
            <a:custGeom>
              <a:avLst/>
              <a:gdLst/>
              <a:ahLst/>
              <a:cxnLst>
                <a:cxn ang="0">
                  <a:pos x="136" y="12"/>
                </a:cxn>
                <a:cxn ang="0">
                  <a:pos x="100" y="0"/>
                </a:cxn>
                <a:cxn ang="0">
                  <a:pos x="78" y="64"/>
                </a:cxn>
                <a:cxn ang="0">
                  <a:pos x="70" y="126"/>
                </a:cxn>
                <a:cxn ang="0">
                  <a:pos x="46" y="184"/>
                </a:cxn>
                <a:cxn ang="0">
                  <a:pos x="58" y="232"/>
                </a:cxn>
                <a:cxn ang="0">
                  <a:pos x="38" y="268"/>
                </a:cxn>
                <a:cxn ang="0">
                  <a:pos x="0" y="300"/>
                </a:cxn>
                <a:cxn ang="0">
                  <a:pos x="160" y="300"/>
                </a:cxn>
                <a:cxn ang="0">
                  <a:pos x="136" y="272"/>
                </a:cxn>
                <a:cxn ang="0">
                  <a:pos x="98" y="234"/>
                </a:cxn>
                <a:cxn ang="0">
                  <a:pos x="130" y="188"/>
                </a:cxn>
                <a:cxn ang="0">
                  <a:pos x="138" y="134"/>
                </a:cxn>
                <a:cxn ang="0">
                  <a:pos x="144" y="94"/>
                </a:cxn>
                <a:cxn ang="0">
                  <a:pos x="164" y="60"/>
                </a:cxn>
                <a:cxn ang="0">
                  <a:pos x="166" y="0"/>
                </a:cxn>
                <a:cxn ang="0">
                  <a:pos x="136" y="12"/>
                </a:cxn>
                <a:cxn ang="0">
                  <a:pos x="136" y="12"/>
                </a:cxn>
                <a:cxn ang="0">
                  <a:pos x="136" y="12"/>
                </a:cxn>
              </a:cxnLst>
              <a:rect l="0" t="0" r="r" b="b"/>
              <a:pathLst>
                <a:path w="166" h="300">
                  <a:moveTo>
                    <a:pt x="136" y="12"/>
                  </a:moveTo>
                  <a:lnTo>
                    <a:pt x="100" y="0"/>
                  </a:lnTo>
                  <a:lnTo>
                    <a:pt x="78" y="64"/>
                  </a:lnTo>
                  <a:lnTo>
                    <a:pt x="70" y="126"/>
                  </a:lnTo>
                  <a:lnTo>
                    <a:pt x="46" y="184"/>
                  </a:lnTo>
                  <a:lnTo>
                    <a:pt x="58" y="232"/>
                  </a:lnTo>
                  <a:lnTo>
                    <a:pt x="38" y="268"/>
                  </a:lnTo>
                  <a:lnTo>
                    <a:pt x="0" y="300"/>
                  </a:lnTo>
                  <a:lnTo>
                    <a:pt x="160" y="300"/>
                  </a:lnTo>
                  <a:lnTo>
                    <a:pt x="136" y="272"/>
                  </a:lnTo>
                  <a:lnTo>
                    <a:pt x="98" y="234"/>
                  </a:lnTo>
                  <a:lnTo>
                    <a:pt x="130" y="188"/>
                  </a:lnTo>
                  <a:lnTo>
                    <a:pt x="138" y="134"/>
                  </a:lnTo>
                  <a:lnTo>
                    <a:pt x="144" y="94"/>
                  </a:lnTo>
                  <a:lnTo>
                    <a:pt x="164" y="60"/>
                  </a:lnTo>
                  <a:lnTo>
                    <a:pt x="166" y="0"/>
                  </a:lnTo>
                  <a:lnTo>
                    <a:pt x="136" y="12"/>
                  </a:lnTo>
                  <a:lnTo>
                    <a:pt x="136" y="12"/>
                  </a:lnTo>
                  <a:lnTo>
                    <a:pt x="136"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0" hangingPunct="0">
                <a:defRPr/>
              </a:pPr>
              <a:endParaRPr lang="en-US">
                <a:cs typeface="+mn-cs"/>
              </a:endParaRPr>
            </a:p>
          </p:txBody>
        </p:sp>
        <p:sp>
          <p:nvSpPr>
            <p:cNvPr id="14" name="Freeform 12"/>
            <p:cNvSpPr>
              <a:spLocks/>
            </p:cNvSpPr>
            <p:nvPr/>
          </p:nvSpPr>
          <p:spPr bwMode="ltGray">
            <a:xfrm>
              <a:off x="3910" y="4038"/>
              <a:ext cx="237" cy="282"/>
            </a:xfrm>
            <a:custGeom>
              <a:avLst/>
              <a:gdLst/>
              <a:ahLst/>
              <a:cxnLst>
                <a:cxn ang="0">
                  <a:pos x="201" y="0"/>
                </a:cxn>
                <a:cxn ang="0">
                  <a:pos x="183" y="0"/>
                </a:cxn>
                <a:cxn ang="0">
                  <a:pos x="158" y="50"/>
                </a:cxn>
                <a:cxn ang="0">
                  <a:pos x="148" y="92"/>
                </a:cxn>
                <a:cxn ang="0">
                  <a:pos x="120" y="144"/>
                </a:cxn>
                <a:cxn ang="0">
                  <a:pos x="82" y="182"/>
                </a:cxn>
                <a:cxn ang="0">
                  <a:pos x="60" y="232"/>
                </a:cxn>
                <a:cxn ang="0">
                  <a:pos x="0" y="282"/>
                </a:cxn>
                <a:cxn ang="0">
                  <a:pos x="128" y="282"/>
                </a:cxn>
                <a:cxn ang="0">
                  <a:pos x="154" y="254"/>
                </a:cxn>
                <a:cxn ang="0">
                  <a:pos x="158" y="196"/>
                </a:cxn>
                <a:cxn ang="0">
                  <a:pos x="188" y="148"/>
                </a:cxn>
                <a:cxn ang="0">
                  <a:pos x="196" y="70"/>
                </a:cxn>
                <a:cxn ang="0">
                  <a:pos x="237" y="0"/>
                </a:cxn>
                <a:cxn ang="0">
                  <a:pos x="201" y="0"/>
                </a:cxn>
                <a:cxn ang="0">
                  <a:pos x="201" y="0"/>
                </a:cxn>
                <a:cxn ang="0">
                  <a:pos x="201" y="0"/>
                </a:cxn>
              </a:cxnLst>
              <a:rect l="0" t="0" r="r" b="b"/>
              <a:pathLst>
                <a:path w="237" h="282">
                  <a:moveTo>
                    <a:pt x="201" y="0"/>
                  </a:moveTo>
                  <a:lnTo>
                    <a:pt x="183" y="0"/>
                  </a:lnTo>
                  <a:lnTo>
                    <a:pt x="158" y="50"/>
                  </a:lnTo>
                  <a:lnTo>
                    <a:pt x="148" y="92"/>
                  </a:lnTo>
                  <a:lnTo>
                    <a:pt x="120" y="144"/>
                  </a:lnTo>
                  <a:lnTo>
                    <a:pt x="82" y="182"/>
                  </a:lnTo>
                  <a:lnTo>
                    <a:pt x="60" y="232"/>
                  </a:lnTo>
                  <a:lnTo>
                    <a:pt x="0" y="282"/>
                  </a:lnTo>
                  <a:lnTo>
                    <a:pt x="128" y="282"/>
                  </a:lnTo>
                  <a:lnTo>
                    <a:pt x="154" y="254"/>
                  </a:lnTo>
                  <a:lnTo>
                    <a:pt x="158" y="196"/>
                  </a:lnTo>
                  <a:lnTo>
                    <a:pt x="188" y="148"/>
                  </a:lnTo>
                  <a:lnTo>
                    <a:pt x="196" y="70"/>
                  </a:lnTo>
                  <a:lnTo>
                    <a:pt x="237" y="0"/>
                  </a:lnTo>
                  <a:lnTo>
                    <a:pt x="201" y="0"/>
                  </a:lnTo>
                  <a:lnTo>
                    <a:pt x="201" y="0"/>
                  </a:lnTo>
                  <a:lnTo>
                    <a:pt x="201"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0" hangingPunct="0">
                <a:defRPr/>
              </a:pPr>
              <a:endParaRPr lang="en-US">
                <a:cs typeface="+mn-cs"/>
              </a:endParaRPr>
            </a:p>
          </p:txBody>
        </p:sp>
        <p:sp>
          <p:nvSpPr>
            <p:cNvPr id="15" name="Freeform 13"/>
            <p:cNvSpPr>
              <a:spLocks/>
            </p:cNvSpPr>
            <p:nvPr/>
          </p:nvSpPr>
          <p:spPr bwMode="ltGray">
            <a:xfrm>
              <a:off x="3674" y="4086"/>
              <a:ext cx="196" cy="234"/>
            </a:xfrm>
            <a:custGeom>
              <a:avLst/>
              <a:gdLst/>
              <a:ahLst/>
              <a:cxnLst>
                <a:cxn ang="0">
                  <a:pos x="167" y="54"/>
                </a:cxn>
                <a:cxn ang="0">
                  <a:pos x="113" y="24"/>
                </a:cxn>
                <a:cxn ang="0">
                  <a:pos x="83" y="0"/>
                </a:cxn>
                <a:cxn ang="0">
                  <a:pos x="80" y="62"/>
                </a:cxn>
                <a:cxn ang="0">
                  <a:pos x="58" y="100"/>
                </a:cxn>
                <a:cxn ang="0">
                  <a:pos x="54" y="160"/>
                </a:cxn>
                <a:cxn ang="0">
                  <a:pos x="36" y="202"/>
                </a:cxn>
                <a:cxn ang="0">
                  <a:pos x="0" y="234"/>
                </a:cxn>
                <a:cxn ang="0">
                  <a:pos x="146" y="234"/>
                </a:cxn>
                <a:cxn ang="0">
                  <a:pos x="170" y="198"/>
                </a:cxn>
                <a:cxn ang="0">
                  <a:pos x="158" y="138"/>
                </a:cxn>
                <a:cxn ang="0">
                  <a:pos x="196" y="100"/>
                </a:cxn>
                <a:cxn ang="0">
                  <a:pos x="191" y="54"/>
                </a:cxn>
                <a:cxn ang="0">
                  <a:pos x="167" y="54"/>
                </a:cxn>
                <a:cxn ang="0">
                  <a:pos x="167" y="54"/>
                </a:cxn>
                <a:cxn ang="0">
                  <a:pos x="167" y="54"/>
                </a:cxn>
              </a:cxnLst>
              <a:rect l="0" t="0" r="r" b="b"/>
              <a:pathLst>
                <a:path w="196" h="234">
                  <a:moveTo>
                    <a:pt x="167" y="54"/>
                  </a:moveTo>
                  <a:lnTo>
                    <a:pt x="113" y="24"/>
                  </a:lnTo>
                  <a:lnTo>
                    <a:pt x="83" y="0"/>
                  </a:lnTo>
                  <a:lnTo>
                    <a:pt x="80" y="62"/>
                  </a:lnTo>
                  <a:lnTo>
                    <a:pt x="58" y="100"/>
                  </a:lnTo>
                  <a:lnTo>
                    <a:pt x="54" y="160"/>
                  </a:lnTo>
                  <a:lnTo>
                    <a:pt x="36" y="202"/>
                  </a:lnTo>
                  <a:lnTo>
                    <a:pt x="0" y="234"/>
                  </a:lnTo>
                  <a:lnTo>
                    <a:pt x="146" y="234"/>
                  </a:lnTo>
                  <a:lnTo>
                    <a:pt x="170" y="198"/>
                  </a:lnTo>
                  <a:lnTo>
                    <a:pt x="158" y="138"/>
                  </a:lnTo>
                  <a:lnTo>
                    <a:pt x="196" y="100"/>
                  </a:lnTo>
                  <a:lnTo>
                    <a:pt x="191" y="54"/>
                  </a:lnTo>
                  <a:lnTo>
                    <a:pt x="167" y="54"/>
                  </a:lnTo>
                  <a:lnTo>
                    <a:pt x="167" y="54"/>
                  </a:lnTo>
                  <a:lnTo>
                    <a:pt x="167" y="54"/>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0" hangingPunct="0">
                <a:defRPr/>
              </a:pPr>
              <a:endParaRPr lang="en-US">
                <a:cs typeface="+mn-cs"/>
              </a:endParaRPr>
            </a:p>
          </p:txBody>
        </p:sp>
        <p:sp>
          <p:nvSpPr>
            <p:cNvPr id="16" name="Freeform 14"/>
            <p:cNvSpPr>
              <a:spLocks/>
            </p:cNvSpPr>
            <p:nvPr/>
          </p:nvSpPr>
          <p:spPr bwMode="ltGray">
            <a:xfrm>
              <a:off x="3476" y="4068"/>
              <a:ext cx="190" cy="252"/>
            </a:xfrm>
            <a:custGeom>
              <a:avLst/>
              <a:gdLst/>
              <a:ahLst/>
              <a:cxnLst>
                <a:cxn ang="0">
                  <a:pos x="190" y="0"/>
                </a:cxn>
                <a:cxn ang="0">
                  <a:pos x="166" y="0"/>
                </a:cxn>
                <a:cxn ang="0">
                  <a:pos x="158" y="38"/>
                </a:cxn>
                <a:cxn ang="0">
                  <a:pos x="138" y="120"/>
                </a:cxn>
                <a:cxn ang="0">
                  <a:pos x="94" y="180"/>
                </a:cxn>
                <a:cxn ang="0">
                  <a:pos x="62" y="234"/>
                </a:cxn>
                <a:cxn ang="0">
                  <a:pos x="0" y="252"/>
                </a:cxn>
                <a:cxn ang="0">
                  <a:pos x="128" y="252"/>
                </a:cxn>
                <a:cxn ang="0">
                  <a:pos x="142" y="188"/>
                </a:cxn>
                <a:cxn ang="0">
                  <a:pos x="186" y="90"/>
                </a:cxn>
                <a:cxn ang="0">
                  <a:pos x="190" y="38"/>
                </a:cxn>
                <a:cxn ang="0">
                  <a:pos x="190" y="0"/>
                </a:cxn>
                <a:cxn ang="0">
                  <a:pos x="190" y="0"/>
                </a:cxn>
                <a:cxn ang="0">
                  <a:pos x="190" y="0"/>
                </a:cxn>
                <a:cxn ang="0">
                  <a:pos x="190" y="0"/>
                </a:cxn>
              </a:cxnLst>
              <a:rect l="0" t="0" r="r" b="b"/>
              <a:pathLst>
                <a:path w="190" h="252">
                  <a:moveTo>
                    <a:pt x="190" y="0"/>
                  </a:moveTo>
                  <a:lnTo>
                    <a:pt x="166" y="0"/>
                  </a:lnTo>
                  <a:lnTo>
                    <a:pt x="158" y="38"/>
                  </a:lnTo>
                  <a:lnTo>
                    <a:pt x="138" y="120"/>
                  </a:lnTo>
                  <a:lnTo>
                    <a:pt x="94" y="180"/>
                  </a:lnTo>
                  <a:lnTo>
                    <a:pt x="62" y="234"/>
                  </a:lnTo>
                  <a:lnTo>
                    <a:pt x="0" y="252"/>
                  </a:lnTo>
                  <a:lnTo>
                    <a:pt x="128" y="252"/>
                  </a:lnTo>
                  <a:lnTo>
                    <a:pt x="142" y="188"/>
                  </a:lnTo>
                  <a:lnTo>
                    <a:pt x="186" y="90"/>
                  </a:lnTo>
                  <a:lnTo>
                    <a:pt x="190" y="38"/>
                  </a:lnTo>
                  <a:lnTo>
                    <a:pt x="190" y="0"/>
                  </a:lnTo>
                  <a:lnTo>
                    <a:pt x="190" y="0"/>
                  </a:lnTo>
                  <a:lnTo>
                    <a:pt x="190" y="0"/>
                  </a:lnTo>
                  <a:lnTo>
                    <a:pt x="190"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0" hangingPunct="0">
                <a:defRPr/>
              </a:pPr>
              <a:endParaRPr lang="en-US">
                <a:cs typeface="+mn-cs"/>
              </a:endParaRPr>
            </a:p>
          </p:txBody>
        </p:sp>
        <p:sp>
          <p:nvSpPr>
            <p:cNvPr id="17" name="Freeform 15"/>
            <p:cNvSpPr>
              <a:spLocks/>
            </p:cNvSpPr>
            <p:nvPr/>
          </p:nvSpPr>
          <p:spPr bwMode="ltGray">
            <a:xfrm>
              <a:off x="3170" y="4188"/>
              <a:ext cx="230" cy="132"/>
            </a:xfrm>
            <a:custGeom>
              <a:avLst/>
              <a:gdLst/>
              <a:ahLst/>
              <a:cxnLst>
                <a:cxn ang="0">
                  <a:pos x="197" y="0"/>
                </a:cxn>
                <a:cxn ang="0">
                  <a:pos x="191" y="0"/>
                </a:cxn>
                <a:cxn ang="0">
                  <a:pos x="185" y="0"/>
                </a:cxn>
                <a:cxn ang="0">
                  <a:pos x="173" y="0"/>
                </a:cxn>
                <a:cxn ang="0">
                  <a:pos x="161" y="0"/>
                </a:cxn>
                <a:cxn ang="0">
                  <a:pos x="155" y="0"/>
                </a:cxn>
                <a:cxn ang="0">
                  <a:pos x="138" y="6"/>
                </a:cxn>
                <a:cxn ang="0">
                  <a:pos x="132" y="6"/>
                </a:cxn>
                <a:cxn ang="0">
                  <a:pos x="35" y="18"/>
                </a:cxn>
                <a:cxn ang="0">
                  <a:pos x="11" y="30"/>
                </a:cxn>
                <a:cxn ang="0">
                  <a:pos x="23" y="54"/>
                </a:cxn>
                <a:cxn ang="0">
                  <a:pos x="0" y="100"/>
                </a:cxn>
                <a:cxn ang="0">
                  <a:pos x="0" y="132"/>
                </a:cxn>
                <a:cxn ang="0">
                  <a:pos x="162" y="132"/>
                </a:cxn>
                <a:cxn ang="0">
                  <a:pos x="204" y="88"/>
                </a:cxn>
                <a:cxn ang="0">
                  <a:pos x="230" y="46"/>
                </a:cxn>
                <a:cxn ang="0">
                  <a:pos x="214" y="24"/>
                </a:cxn>
                <a:cxn ang="0">
                  <a:pos x="215" y="0"/>
                </a:cxn>
                <a:cxn ang="0">
                  <a:pos x="209" y="0"/>
                </a:cxn>
                <a:cxn ang="0">
                  <a:pos x="203" y="0"/>
                </a:cxn>
                <a:cxn ang="0">
                  <a:pos x="203" y="0"/>
                </a:cxn>
                <a:cxn ang="0">
                  <a:pos x="197" y="0"/>
                </a:cxn>
                <a:cxn ang="0">
                  <a:pos x="197" y="0"/>
                </a:cxn>
                <a:cxn ang="0">
                  <a:pos x="197" y="0"/>
                </a:cxn>
              </a:cxnLst>
              <a:rect l="0" t="0" r="r" b="b"/>
              <a:pathLst>
                <a:path w="230" h="132">
                  <a:moveTo>
                    <a:pt x="197" y="0"/>
                  </a:moveTo>
                  <a:lnTo>
                    <a:pt x="191" y="0"/>
                  </a:lnTo>
                  <a:lnTo>
                    <a:pt x="185" y="0"/>
                  </a:lnTo>
                  <a:lnTo>
                    <a:pt x="173" y="0"/>
                  </a:lnTo>
                  <a:lnTo>
                    <a:pt x="161" y="0"/>
                  </a:lnTo>
                  <a:lnTo>
                    <a:pt x="155" y="0"/>
                  </a:lnTo>
                  <a:lnTo>
                    <a:pt x="138" y="6"/>
                  </a:lnTo>
                  <a:lnTo>
                    <a:pt x="132" y="6"/>
                  </a:lnTo>
                  <a:lnTo>
                    <a:pt x="35" y="18"/>
                  </a:lnTo>
                  <a:lnTo>
                    <a:pt x="11" y="30"/>
                  </a:lnTo>
                  <a:lnTo>
                    <a:pt x="23" y="54"/>
                  </a:lnTo>
                  <a:lnTo>
                    <a:pt x="0" y="100"/>
                  </a:lnTo>
                  <a:lnTo>
                    <a:pt x="0" y="132"/>
                  </a:lnTo>
                  <a:lnTo>
                    <a:pt x="162" y="132"/>
                  </a:lnTo>
                  <a:lnTo>
                    <a:pt x="204" y="88"/>
                  </a:lnTo>
                  <a:lnTo>
                    <a:pt x="230" y="46"/>
                  </a:lnTo>
                  <a:lnTo>
                    <a:pt x="214" y="24"/>
                  </a:lnTo>
                  <a:lnTo>
                    <a:pt x="215" y="0"/>
                  </a:lnTo>
                  <a:lnTo>
                    <a:pt x="209" y="0"/>
                  </a:lnTo>
                  <a:lnTo>
                    <a:pt x="203" y="0"/>
                  </a:lnTo>
                  <a:lnTo>
                    <a:pt x="203" y="0"/>
                  </a:lnTo>
                  <a:lnTo>
                    <a:pt x="197" y="0"/>
                  </a:lnTo>
                  <a:lnTo>
                    <a:pt x="197" y="0"/>
                  </a:lnTo>
                  <a:lnTo>
                    <a:pt x="197"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0" hangingPunct="0">
                <a:defRPr/>
              </a:pPr>
              <a:endParaRPr lang="en-US">
                <a:cs typeface="+mn-cs"/>
              </a:endParaRPr>
            </a:p>
          </p:txBody>
        </p:sp>
        <p:sp>
          <p:nvSpPr>
            <p:cNvPr id="18" name="Freeform 16"/>
            <p:cNvSpPr>
              <a:spLocks/>
            </p:cNvSpPr>
            <p:nvPr/>
          </p:nvSpPr>
          <p:spPr bwMode="ltGray">
            <a:xfrm>
              <a:off x="3044" y="4218"/>
              <a:ext cx="89" cy="102"/>
            </a:xfrm>
            <a:custGeom>
              <a:avLst/>
              <a:gdLst/>
              <a:ahLst/>
              <a:cxnLst>
                <a:cxn ang="0">
                  <a:pos x="71" y="0"/>
                </a:cxn>
                <a:cxn ang="0">
                  <a:pos x="66" y="48"/>
                </a:cxn>
                <a:cxn ang="0">
                  <a:pos x="30" y="72"/>
                </a:cxn>
                <a:cxn ang="0">
                  <a:pos x="0" y="102"/>
                </a:cxn>
                <a:cxn ang="0">
                  <a:pos x="66" y="102"/>
                </a:cxn>
                <a:cxn ang="0">
                  <a:pos x="88" y="56"/>
                </a:cxn>
                <a:cxn ang="0">
                  <a:pos x="89" y="6"/>
                </a:cxn>
                <a:cxn ang="0">
                  <a:pos x="71" y="0"/>
                </a:cxn>
                <a:cxn ang="0">
                  <a:pos x="71" y="0"/>
                </a:cxn>
                <a:cxn ang="0">
                  <a:pos x="71" y="0"/>
                </a:cxn>
              </a:cxnLst>
              <a:rect l="0" t="0" r="r" b="b"/>
              <a:pathLst>
                <a:path w="89" h="102">
                  <a:moveTo>
                    <a:pt x="71" y="0"/>
                  </a:moveTo>
                  <a:lnTo>
                    <a:pt x="66" y="48"/>
                  </a:lnTo>
                  <a:lnTo>
                    <a:pt x="30" y="72"/>
                  </a:lnTo>
                  <a:lnTo>
                    <a:pt x="0" y="102"/>
                  </a:lnTo>
                  <a:lnTo>
                    <a:pt x="66" y="102"/>
                  </a:lnTo>
                  <a:lnTo>
                    <a:pt x="88" y="56"/>
                  </a:lnTo>
                  <a:lnTo>
                    <a:pt x="89" y="6"/>
                  </a:lnTo>
                  <a:lnTo>
                    <a:pt x="71" y="0"/>
                  </a:lnTo>
                  <a:lnTo>
                    <a:pt x="71" y="0"/>
                  </a:lnTo>
                  <a:lnTo>
                    <a:pt x="71"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0" hangingPunct="0">
                <a:defRPr/>
              </a:pPr>
              <a:endParaRPr lang="en-US">
                <a:cs typeface="+mn-cs"/>
              </a:endParaRPr>
            </a:p>
          </p:txBody>
        </p:sp>
        <p:sp>
          <p:nvSpPr>
            <p:cNvPr id="19" name="Freeform 17"/>
            <p:cNvSpPr>
              <a:spLocks/>
            </p:cNvSpPr>
            <p:nvPr/>
          </p:nvSpPr>
          <p:spPr bwMode="ltGray">
            <a:xfrm>
              <a:off x="5482" y="3367"/>
              <a:ext cx="278" cy="953"/>
            </a:xfrm>
            <a:custGeom>
              <a:avLst/>
              <a:gdLst/>
              <a:ahLst/>
              <a:cxnLst>
                <a:cxn ang="0">
                  <a:pos x="278" y="24"/>
                </a:cxn>
                <a:cxn ang="0">
                  <a:pos x="272" y="24"/>
                </a:cxn>
                <a:cxn ang="0">
                  <a:pos x="272" y="18"/>
                </a:cxn>
                <a:cxn ang="0">
                  <a:pos x="266" y="18"/>
                </a:cxn>
                <a:cxn ang="0">
                  <a:pos x="254" y="12"/>
                </a:cxn>
                <a:cxn ang="0">
                  <a:pos x="236" y="6"/>
                </a:cxn>
                <a:cxn ang="0">
                  <a:pos x="212" y="0"/>
                </a:cxn>
                <a:cxn ang="0">
                  <a:pos x="206" y="6"/>
                </a:cxn>
                <a:cxn ang="0">
                  <a:pos x="198" y="129"/>
                </a:cxn>
                <a:cxn ang="0">
                  <a:pos x="184" y="209"/>
                </a:cxn>
                <a:cxn ang="0">
                  <a:pos x="182" y="249"/>
                </a:cxn>
                <a:cxn ang="0">
                  <a:pos x="200" y="339"/>
                </a:cxn>
                <a:cxn ang="0">
                  <a:pos x="186" y="481"/>
                </a:cxn>
                <a:cxn ang="0">
                  <a:pos x="176" y="521"/>
                </a:cxn>
                <a:cxn ang="0">
                  <a:pos x="156" y="601"/>
                </a:cxn>
                <a:cxn ang="0">
                  <a:pos x="172" y="681"/>
                </a:cxn>
                <a:cxn ang="0">
                  <a:pos x="138" y="765"/>
                </a:cxn>
                <a:cxn ang="0">
                  <a:pos x="96" y="847"/>
                </a:cxn>
                <a:cxn ang="0">
                  <a:pos x="50" y="899"/>
                </a:cxn>
                <a:cxn ang="0">
                  <a:pos x="0" y="953"/>
                </a:cxn>
                <a:cxn ang="0">
                  <a:pos x="278" y="953"/>
                </a:cxn>
                <a:cxn ang="0">
                  <a:pos x="278" y="24"/>
                </a:cxn>
                <a:cxn ang="0">
                  <a:pos x="278" y="24"/>
                </a:cxn>
                <a:cxn ang="0">
                  <a:pos x="278" y="24"/>
                </a:cxn>
              </a:cxnLst>
              <a:rect l="0" t="0" r="r" b="b"/>
              <a:pathLst>
                <a:path w="278" h="953">
                  <a:moveTo>
                    <a:pt x="278" y="24"/>
                  </a:moveTo>
                  <a:lnTo>
                    <a:pt x="272" y="24"/>
                  </a:lnTo>
                  <a:lnTo>
                    <a:pt x="272" y="18"/>
                  </a:lnTo>
                  <a:lnTo>
                    <a:pt x="266" y="18"/>
                  </a:lnTo>
                  <a:lnTo>
                    <a:pt x="254" y="12"/>
                  </a:lnTo>
                  <a:lnTo>
                    <a:pt x="236" y="6"/>
                  </a:lnTo>
                  <a:lnTo>
                    <a:pt x="212" y="0"/>
                  </a:lnTo>
                  <a:lnTo>
                    <a:pt x="206" y="6"/>
                  </a:lnTo>
                  <a:lnTo>
                    <a:pt x="198" y="129"/>
                  </a:lnTo>
                  <a:lnTo>
                    <a:pt x="184" y="209"/>
                  </a:lnTo>
                  <a:lnTo>
                    <a:pt x="182" y="249"/>
                  </a:lnTo>
                  <a:lnTo>
                    <a:pt x="200" y="339"/>
                  </a:lnTo>
                  <a:lnTo>
                    <a:pt x="186" y="481"/>
                  </a:lnTo>
                  <a:lnTo>
                    <a:pt x="176" y="521"/>
                  </a:lnTo>
                  <a:lnTo>
                    <a:pt x="156" y="601"/>
                  </a:lnTo>
                  <a:lnTo>
                    <a:pt x="172" y="681"/>
                  </a:lnTo>
                  <a:lnTo>
                    <a:pt x="138" y="765"/>
                  </a:lnTo>
                  <a:lnTo>
                    <a:pt x="96" y="847"/>
                  </a:lnTo>
                  <a:lnTo>
                    <a:pt x="50" y="899"/>
                  </a:lnTo>
                  <a:lnTo>
                    <a:pt x="0" y="953"/>
                  </a:lnTo>
                  <a:lnTo>
                    <a:pt x="278" y="953"/>
                  </a:lnTo>
                  <a:lnTo>
                    <a:pt x="278" y="24"/>
                  </a:lnTo>
                  <a:lnTo>
                    <a:pt x="278" y="24"/>
                  </a:lnTo>
                  <a:lnTo>
                    <a:pt x="278" y="24"/>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0" hangingPunct="0">
                <a:defRPr/>
              </a:pPr>
              <a:endParaRPr lang="en-US">
                <a:cs typeface="+mn-cs"/>
              </a:endParaRPr>
            </a:p>
          </p:txBody>
        </p:sp>
      </p:grpSp>
      <p:sp>
        <p:nvSpPr>
          <p:cNvPr id="68626" name="Rectangle 18"/>
          <p:cNvSpPr>
            <a:spLocks noGrp="1" noChangeArrowheads="1"/>
          </p:cNvSpPr>
          <p:nvPr>
            <p:ph type="ctrTitle" sz="quarter"/>
          </p:nvPr>
        </p:nvSpPr>
        <p:spPr>
          <a:xfrm>
            <a:off x="685800" y="1600200"/>
            <a:ext cx="7772400" cy="1828800"/>
          </a:xfrm>
        </p:spPr>
        <p:txBody>
          <a:bodyPr anchor="b"/>
          <a:lstStyle>
            <a:lvl1pPr>
              <a:defRPr sz="5700"/>
            </a:lvl1pPr>
          </a:lstStyle>
          <a:p>
            <a:r>
              <a:rPr lang="en-US"/>
              <a:t>Click to edit Master title style</a:t>
            </a:r>
          </a:p>
        </p:txBody>
      </p:sp>
      <p:sp>
        <p:nvSpPr>
          <p:cNvPr id="68627" name="Rectangle 19"/>
          <p:cNvSpPr>
            <a:spLocks noGrp="1" noChangeArrowheads="1"/>
          </p:cNvSpPr>
          <p:nvPr>
            <p:ph type="subTitle" sz="quarter" idx="1"/>
          </p:nvPr>
        </p:nvSpPr>
        <p:spPr>
          <a:xfrm>
            <a:off x="1371600" y="3733800"/>
            <a:ext cx="6400800" cy="1752600"/>
          </a:xfrm>
        </p:spPr>
        <p:txBody>
          <a:bodyPr/>
          <a:lstStyle>
            <a:lvl1pPr marL="0" indent="0" algn="ctr">
              <a:buFont typeface="Wingdings" pitchFamily="2" charset="2"/>
              <a:buNone/>
              <a:defRPr sz="3600"/>
            </a:lvl1pPr>
          </a:lstStyle>
          <a:p>
            <a:r>
              <a:rPr lang="en-US"/>
              <a:t>Click to edit Master subtitle style</a:t>
            </a:r>
          </a:p>
        </p:txBody>
      </p:sp>
      <p:sp>
        <p:nvSpPr>
          <p:cNvPr id="20" name="Rectangle 20"/>
          <p:cNvSpPr>
            <a:spLocks noGrp="1" noChangeArrowheads="1"/>
          </p:cNvSpPr>
          <p:nvPr>
            <p:ph type="dt" sz="quarter" idx="10"/>
          </p:nvPr>
        </p:nvSpPr>
        <p:spPr/>
        <p:txBody>
          <a:bodyPr/>
          <a:lstStyle>
            <a:lvl1pPr>
              <a:defRPr/>
            </a:lvl1pPr>
          </a:lstStyle>
          <a:p>
            <a:pPr>
              <a:defRPr/>
            </a:pPr>
            <a:fld id="{FCC0740D-45B9-4CB6-964A-E4353ECC0679}" type="datetimeFigureOut">
              <a:rPr lang="en-US"/>
              <a:pPr>
                <a:defRPr/>
              </a:pPr>
              <a:t>4/25/2012</a:t>
            </a:fld>
            <a:endParaRPr lang="en-US"/>
          </a:p>
        </p:txBody>
      </p:sp>
      <p:sp>
        <p:nvSpPr>
          <p:cNvPr id="21" name="Rectangle 21"/>
          <p:cNvSpPr>
            <a:spLocks noGrp="1" noChangeArrowheads="1"/>
          </p:cNvSpPr>
          <p:nvPr>
            <p:ph type="ftr" sz="quarter" idx="11"/>
          </p:nvPr>
        </p:nvSpPr>
        <p:spPr/>
        <p:txBody>
          <a:bodyPr/>
          <a:lstStyle>
            <a:lvl1pPr>
              <a:defRPr/>
            </a:lvl1pPr>
          </a:lstStyle>
          <a:p>
            <a:pPr>
              <a:defRPr/>
            </a:pPr>
            <a:endParaRPr lang="en-US"/>
          </a:p>
        </p:txBody>
      </p:sp>
      <p:sp>
        <p:nvSpPr>
          <p:cNvPr id="22" name="Rectangle 22"/>
          <p:cNvSpPr>
            <a:spLocks noGrp="1" noChangeArrowheads="1"/>
          </p:cNvSpPr>
          <p:nvPr>
            <p:ph type="sldNum" sz="quarter" idx="12"/>
          </p:nvPr>
        </p:nvSpPr>
        <p:spPr/>
        <p:txBody>
          <a:bodyPr/>
          <a:lstStyle>
            <a:lvl1pPr>
              <a:defRPr/>
            </a:lvl1pPr>
          </a:lstStyle>
          <a:p>
            <a:pPr>
              <a:defRPr/>
            </a:pPr>
            <a:fld id="{EC38D8A0-52FE-4F1B-BEC3-C1A0A198003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9"/>
          <p:cNvSpPr>
            <a:spLocks noGrp="1" noChangeArrowheads="1"/>
          </p:cNvSpPr>
          <p:nvPr>
            <p:ph type="dt" sz="half" idx="10"/>
          </p:nvPr>
        </p:nvSpPr>
        <p:spPr>
          <a:ln/>
        </p:spPr>
        <p:txBody>
          <a:bodyPr/>
          <a:lstStyle>
            <a:lvl1pPr>
              <a:defRPr/>
            </a:lvl1pPr>
          </a:lstStyle>
          <a:p>
            <a:pPr>
              <a:defRPr/>
            </a:pPr>
            <a:fld id="{51EE5918-E5D1-4148-A4A3-08C01733EA22}" type="datetimeFigureOut">
              <a:rPr lang="en-US"/>
              <a:pPr>
                <a:defRPr/>
              </a:pPr>
              <a:t>4/25/2012</a:t>
            </a:fld>
            <a:endParaRPr lang="en-US"/>
          </a:p>
        </p:txBody>
      </p:sp>
      <p:sp>
        <p:nvSpPr>
          <p:cNvPr id="5" name="Rectangle 20"/>
          <p:cNvSpPr>
            <a:spLocks noGrp="1" noChangeArrowheads="1"/>
          </p:cNvSpPr>
          <p:nvPr>
            <p:ph type="ftr" sz="quarter" idx="11"/>
          </p:nvPr>
        </p:nvSpPr>
        <p:spPr>
          <a:ln/>
        </p:spPr>
        <p:txBody>
          <a:bodyPr/>
          <a:lstStyle>
            <a:lvl1pPr>
              <a:defRPr/>
            </a:lvl1pPr>
          </a:lstStyle>
          <a:p>
            <a:pPr>
              <a:defRPr/>
            </a:pPr>
            <a:endParaRPr lang="en-US"/>
          </a:p>
        </p:txBody>
      </p:sp>
      <p:sp>
        <p:nvSpPr>
          <p:cNvPr id="6" name="Rectangle 21"/>
          <p:cNvSpPr>
            <a:spLocks noGrp="1" noChangeArrowheads="1"/>
          </p:cNvSpPr>
          <p:nvPr>
            <p:ph type="sldNum" sz="quarter" idx="12"/>
          </p:nvPr>
        </p:nvSpPr>
        <p:spPr>
          <a:ln/>
        </p:spPr>
        <p:txBody>
          <a:bodyPr/>
          <a:lstStyle>
            <a:lvl1pPr>
              <a:defRPr/>
            </a:lvl1pPr>
          </a:lstStyle>
          <a:p>
            <a:pPr>
              <a:defRPr/>
            </a:pPr>
            <a:fld id="{02B31375-0B9E-47DD-8E9D-C6B0832DFDB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9"/>
          <p:cNvSpPr>
            <a:spLocks noGrp="1" noChangeArrowheads="1"/>
          </p:cNvSpPr>
          <p:nvPr>
            <p:ph type="dt" sz="half" idx="10"/>
          </p:nvPr>
        </p:nvSpPr>
        <p:spPr>
          <a:ln/>
        </p:spPr>
        <p:txBody>
          <a:bodyPr/>
          <a:lstStyle>
            <a:lvl1pPr>
              <a:defRPr/>
            </a:lvl1pPr>
          </a:lstStyle>
          <a:p>
            <a:pPr>
              <a:defRPr/>
            </a:pPr>
            <a:fld id="{A089BA9E-849C-4C86-B96F-68F6EF263709}" type="datetimeFigureOut">
              <a:rPr lang="en-US"/>
              <a:pPr>
                <a:defRPr/>
              </a:pPr>
              <a:t>4/25/2012</a:t>
            </a:fld>
            <a:endParaRPr lang="en-US"/>
          </a:p>
        </p:txBody>
      </p:sp>
      <p:sp>
        <p:nvSpPr>
          <p:cNvPr id="5" name="Rectangle 20"/>
          <p:cNvSpPr>
            <a:spLocks noGrp="1" noChangeArrowheads="1"/>
          </p:cNvSpPr>
          <p:nvPr>
            <p:ph type="ftr" sz="quarter" idx="11"/>
          </p:nvPr>
        </p:nvSpPr>
        <p:spPr>
          <a:ln/>
        </p:spPr>
        <p:txBody>
          <a:bodyPr/>
          <a:lstStyle>
            <a:lvl1pPr>
              <a:defRPr/>
            </a:lvl1pPr>
          </a:lstStyle>
          <a:p>
            <a:pPr>
              <a:defRPr/>
            </a:pPr>
            <a:endParaRPr lang="en-US"/>
          </a:p>
        </p:txBody>
      </p:sp>
      <p:sp>
        <p:nvSpPr>
          <p:cNvPr id="6" name="Rectangle 21"/>
          <p:cNvSpPr>
            <a:spLocks noGrp="1" noChangeArrowheads="1"/>
          </p:cNvSpPr>
          <p:nvPr>
            <p:ph type="sldNum" sz="quarter" idx="12"/>
          </p:nvPr>
        </p:nvSpPr>
        <p:spPr>
          <a:ln/>
        </p:spPr>
        <p:txBody>
          <a:bodyPr/>
          <a:lstStyle>
            <a:lvl1pPr>
              <a:defRPr/>
            </a:lvl1pPr>
          </a:lstStyle>
          <a:p>
            <a:pPr>
              <a:defRPr/>
            </a:pPr>
            <a:fld id="{E6D6C3C0-AB88-4D0F-A8D3-87B2CDAC9C0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9"/>
          <p:cNvSpPr>
            <a:spLocks noGrp="1" noChangeArrowheads="1"/>
          </p:cNvSpPr>
          <p:nvPr>
            <p:ph type="dt" sz="half" idx="10"/>
          </p:nvPr>
        </p:nvSpPr>
        <p:spPr>
          <a:ln/>
        </p:spPr>
        <p:txBody>
          <a:bodyPr/>
          <a:lstStyle>
            <a:lvl1pPr>
              <a:defRPr/>
            </a:lvl1pPr>
          </a:lstStyle>
          <a:p>
            <a:pPr>
              <a:defRPr/>
            </a:pPr>
            <a:fld id="{F64CCD8A-0C38-4A5D-8326-8C8BF70DA3B1}" type="datetimeFigureOut">
              <a:rPr lang="en-US"/>
              <a:pPr>
                <a:defRPr/>
              </a:pPr>
              <a:t>4/25/2012</a:t>
            </a:fld>
            <a:endParaRPr lang="en-US"/>
          </a:p>
        </p:txBody>
      </p:sp>
      <p:sp>
        <p:nvSpPr>
          <p:cNvPr id="5" name="Rectangle 20"/>
          <p:cNvSpPr>
            <a:spLocks noGrp="1" noChangeArrowheads="1"/>
          </p:cNvSpPr>
          <p:nvPr>
            <p:ph type="ftr" sz="quarter" idx="11"/>
          </p:nvPr>
        </p:nvSpPr>
        <p:spPr>
          <a:ln/>
        </p:spPr>
        <p:txBody>
          <a:bodyPr/>
          <a:lstStyle>
            <a:lvl1pPr>
              <a:defRPr/>
            </a:lvl1pPr>
          </a:lstStyle>
          <a:p>
            <a:pPr>
              <a:defRPr/>
            </a:pPr>
            <a:endParaRPr lang="en-US"/>
          </a:p>
        </p:txBody>
      </p:sp>
      <p:sp>
        <p:nvSpPr>
          <p:cNvPr id="6" name="Rectangle 21"/>
          <p:cNvSpPr>
            <a:spLocks noGrp="1" noChangeArrowheads="1"/>
          </p:cNvSpPr>
          <p:nvPr>
            <p:ph type="sldNum" sz="quarter" idx="12"/>
          </p:nvPr>
        </p:nvSpPr>
        <p:spPr>
          <a:ln/>
        </p:spPr>
        <p:txBody>
          <a:bodyPr/>
          <a:lstStyle>
            <a:lvl1pPr>
              <a:defRPr/>
            </a:lvl1pPr>
          </a:lstStyle>
          <a:p>
            <a:pPr>
              <a:defRPr/>
            </a:pPr>
            <a:fld id="{7BB92F62-28B1-4C08-A384-C04F638AD35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9"/>
          <p:cNvSpPr>
            <a:spLocks noGrp="1" noChangeArrowheads="1"/>
          </p:cNvSpPr>
          <p:nvPr>
            <p:ph type="dt" sz="half" idx="10"/>
          </p:nvPr>
        </p:nvSpPr>
        <p:spPr>
          <a:ln/>
        </p:spPr>
        <p:txBody>
          <a:bodyPr/>
          <a:lstStyle>
            <a:lvl1pPr>
              <a:defRPr/>
            </a:lvl1pPr>
          </a:lstStyle>
          <a:p>
            <a:pPr>
              <a:defRPr/>
            </a:pPr>
            <a:fld id="{E5159F65-94B8-4468-991E-EC265E606E4D}" type="datetimeFigureOut">
              <a:rPr lang="en-US"/>
              <a:pPr>
                <a:defRPr/>
              </a:pPr>
              <a:t>4/25/2012</a:t>
            </a:fld>
            <a:endParaRPr lang="en-US"/>
          </a:p>
        </p:txBody>
      </p:sp>
      <p:sp>
        <p:nvSpPr>
          <p:cNvPr id="5" name="Rectangle 20"/>
          <p:cNvSpPr>
            <a:spLocks noGrp="1" noChangeArrowheads="1"/>
          </p:cNvSpPr>
          <p:nvPr>
            <p:ph type="ftr" sz="quarter" idx="11"/>
          </p:nvPr>
        </p:nvSpPr>
        <p:spPr>
          <a:ln/>
        </p:spPr>
        <p:txBody>
          <a:bodyPr/>
          <a:lstStyle>
            <a:lvl1pPr>
              <a:defRPr/>
            </a:lvl1pPr>
          </a:lstStyle>
          <a:p>
            <a:pPr>
              <a:defRPr/>
            </a:pPr>
            <a:endParaRPr lang="en-US"/>
          </a:p>
        </p:txBody>
      </p:sp>
      <p:sp>
        <p:nvSpPr>
          <p:cNvPr id="6" name="Rectangle 21"/>
          <p:cNvSpPr>
            <a:spLocks noGrp="1" noChangeArrowheads="1"/>
          </p:cNvSpPr>
          <p:nvPr>
            <p:ph type="sldNum" sz="quarter" idx="12"/>
          </p:nvPr>
        </p:nvSpPr>
        <p:spPr>
          <a:ln/>
        </p:spPr>
        <p:txBody>
          <a:bodyPr/>
          <a:lstStyle>
            <a:lvl1pPr>
              <a:defRPr/>
            </a:lvl1pPr>
          </a:lstStyle>
          <a:p>
            <a:pPr>
              <a:defRPr/>
            </a:pPr>
            <a:fld id="{6A64E2D9-7178-4738-A186-38AB83F87F4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9"/>
          <p:cNvSpPr>
            <a:spLocks noGrp="1" noChangeArrowheads="1"/>
          </p:cNvSpPr>
          <p:nvPr>
            <p:ph type="dt" sz="half" idx="10"/>
          </p:nvPr>
        </p:nvSpPr>
        <p:spPr>
          <a:ln/>
        </p:spPr>
        <p:txBody>
          <a:bodyPr/>
          <a:lstStyle>
            <a:lvl1pPr>
              <a:defRPr/>
            </a:lvl1pPr>
          </a:lstStyle>
          <a:p>
            <a:pPr>
              <a:defRPr/>
            </a:pPr>
            <a:fld id="{C7CC38E7-8025-4A74-BDC4-D842D2505C21}" type="datetimeFigureOut">
              <a:rPr lang="en-US"/>
              <a:pPr>
                <a:defRPr/>
              </a:pPr>
              <a:t>4/25/2012</a:t>
            </a:fld>
            <a:endParaRPr lang="en-US"/>
          </a:p>
        </p:txBody>
      </p:sp>
      <p:sp>
        <p:nvSpPr>
          <p:cNvPr id="6" name="Rectangle 20"/>
          <p:cNvSpPr>
            <a:spLocks noGrp="1" noChangeArrowheads="1"/>
          </p:cNvSpPr>
          <p:nvPr>
            <p:ph type="ftr" sz="quarter" idx="11"/>
          </p:nvPr>
        </p:nvSpPr>
        <p:spPr>
          <a:ln/>
        </p:spPr>
        <p:txBody>
          <a:bodyPr/>
          <a:lstStyle>
            <a:lvl1pPr>
              <a:defRPr/>
            </a:lvl1pPr>
          </a:lstStyle>
          <a:p>
            <a:pPr>
              <a:defRPr/>
            </a:pPr>
            <a:endParaRPr lang="en-US"/>
          </a:p>
        </p:txBody>
      </p:sp>
      <p:sp>
        <p:nvSpPr>
          <p:cNvPr id="7" name="Rectangle 21"/>
          <p:cNvSpPr>
            <a:spLocks noGrp="1" noChangeArrowheads="1"/>
          </p:cNvSpPr>
          <p:nvPr>
            <p:ph type="sldNum" sz="quarter" idx="12"/>
          </p:nvPr>
        </p:nvSpPr>
        <p:spPr>
          <a:ln/>
        </p:spPr>
        <p:txBody>
          <a:bodyPr/>
          <a:lstStyle>
            <a:lvl1pPr>
              <a:defRPr/>
            </a:lvl1pPr>
          </a:lstStyle>
          <a:p>
            <a:pPr>
              <a:defRPr/>
            </a:pPr>
            <a:fld id="{AD67C5A1-522F-4632-A14B-4E0AAD1D285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9"/>
          <p:cNvSpPr>
            <a:spLocks noGrp="1" noChangeArrowheads="1"/>
          </p:cNvSpPr>
          <p:nvPr>
            <p:ph type="dt" sz="half" idx="10"/>
          </p:nvPr>
        </p:nvSpPr>
        <p:spPr>
          <a:ln/>
        </p:spPr>
        <p:txBody>
          <a:bodyPr/>
          <a:lstStyle>
            <a:lvl1pPr>
              <a:defRPr/>
            </a:lvl1pPr>
          </a:lstStyle>
          <a:p>
            <a:pPr>
              <a:defRPr/>
            </a:pPr>
            <a:fld id="{15560F96-575A-4933-B22B-F14A161114F3}" type="datetimeFigureOut">
              <a:rPr lang="en-US"/>
              <a:pPr>
                <a:defRPr/>
              </a:pPr>
              <a:t>4/25/2012</a:t>
            </a:fld>
            <a:endParaRPr lang="en-US"/>
          </a:p>
        </p:txBody>
      </p:sp>
      <p:sp>
        <p:nvSpPr>
          <p:cNvPr id="8" name="Rectangle 20"/>
          <p:cNvSpPr>
            <a:spLocks noGrp="1" noChangeArrowheads="1"/>
          </p:cNvSpPr>
          <p:nvPr>
            <p:ph type="ftr" sz="quarter" idx="11"/>
          </p:nvPr>
        </p:nvSpPr>
        <p:spPr>
          <a:ln/>
        </p:spPr>
        <p:txBody>
          <a:bodyPr/>
          <a:lstStyle>
            <a:lvl1pPr>
              <a:defRPr/>
            </a:lvl1pPr>
          </a:lstStyle>
          <a:p>
            <a:pPr>
              <a:defRPr/>
            </a:pPr>
            <a:endParaRPr lang="en-US"/>
          </a:p>
        </p:txBody>
      </p:sp>
      <p:sp>
        <p:nvSpPr>
          <p:cNvPr id="9" name="Rectangle 21"/>
          <p:cNvSpPr>
            <a:spLocks noGrp="1" noChangeArrowheads="1"/>
          </p:cNvSpPr>
          <p:nvPr>
            <p:ph type="sldNum" sz="quarter" idx="12"/>
          </p:nvPr>
        </p:nvSpPr>
        <p:spPr>
          <a:ln/>
        </p:spPr>
        <p:txBody>
          <a:bodyPr/>
          <a:lstStyle>
            <a:lvl1pPr>
              <a:defRPr/>
            </a:lvl1pPr>
          </a:lstStyle>
          <a:p>
            <a:pPr>
              <a:defRPr/>
            </a:pPr>
            <a:fld id="{F17CBEE0-A2D3-4954-BCDD-D03E49FCCF2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9"/>
          <p:cNvSpPr>
            <a:spLocks noGrp="1" noChangeArrowheads="1"/>
          </p:cNvSpPr>
          <p:nvPr>
            <p:ph type="dt" sz="half" idx="10"/>
          </p:nvPr>
        </p:nvSpPr>
        <p:spPr>
          <a:ln/>
        </p:spPr>
        <p:txBody>
          <a:bodyPr/>
          <a:lstStyle>
            <a:lvl1pPr>
              <a:defRPr/>
            </a:lvl1pPr>
          </a:lstStyle>
          <a:p>
            <a:pPr>
              <a:defRPr/>
            </a:pPr>
            <a:fld id="{02AC6642-19F3-4E7C-94FF-59A1E6D0B7C2}" type="datetimeFigureOut">
              <a:rPr lang="en-US"/>
              <a:pPr>
                <a:defRPr/>
              </a:pPr>
              <a:t>4/25/2012</a:t>
            </a:fld>
            <a:endParaRPr lang="en-US"/>
          </a:p>
        </p:txBody>
      </p:sp>
      <p:sp>
        <p:nvSpPr>
          <p:cNvPr id="4" name="Rectangle 20"/>
          <p:cNvSpPr>
            <a:spLocks noGrp="1" noChangeArrowheads="1"/>
          </p:cNvSpPr>
          <p:nvPr>
            <p:ph type="ftr" sz="quarter" idx="11"/>
          </p:nvPr>
        </p:nvSpPr>
        <p:spPr>
          <a:ln/>
        </p:spPr>
        <p:txBody>
          <a:bodyPr/>
          <a:lstStyle>
            <a:lvl1pPr>
              <a:defRPr/>
            </a:lvl1pPr>
          </a:lstStyle>
          <a:p>
            <a:pPr>
              <a:defRPr/>
            </a:pPr>
            <a:endParaRPr lang="en-US"/>
          </a:p>
        </p:txBody>
      </p:sp>
      <p:sp>
        <p:nvSpPr>
          <p:cNvPr id="5" name="Rectangle 21"/>
          <p:cNvSpPr>
            <a:spLocks noGrp="1" noChangeArrowheads="1"/>
          </p:cNvSpPr>
          <p:nvPr>
            <p:ph type="sldNum" sz="quarter" idx="12"/>
          </p:nvPr>
        </p:nvSpPr>
        <p:spPr>
          <a:ln/>
        </p:spPr>
        <p:txBody>
          <a:bodyPr/>
          <a:lstStyle>
            <a:lvl1pPr>
              <a:defRPr/>
            </a:lvl1pPr>
          </a:lstStyle>
          <a:p>
            <a:pPr>
              <a:defRPr/>
            </a:pPr>
            <a:fld id="{E237C06A-7DD2-440F-808A-81B825EF5647}"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9"/>
          <p:cNvSpPr>
            <a:spLocks noGrp="1" noChangeArrowheads="1"/>
          </p:cNvSpPr>
          <p:nvPr>
            <p:ph type="dt" sz="half" idx="10"/>
          </p:nvPr>
        </p:nvSpPr>
        <p:spPr>
          <a:ln/>
        </p:spPr>
        <p:txBody>
          <a:bodyPr/>
          <a:lstStyle>
            <a:lvl1pPr>
              <a:defRPr/>
            </a:lvl1pPr>
          </a:lstStyle>
          <a:p>
            <a:pPr>
              <a:defRPr/>
            </a:pPr>
            <a:fld id="{DAEC2D43-0914-49BD-B363-A4D0F34EAEA1}" type="datetimeFigureOut">
              <a:rPr lang="en-US"/>
              <a:pPr>
                <a:defRPr/>
              </a:pPr>
              <a:t>4/25/2012</a:t>
            </a:fld>
            <a:endParaRPr lang="en-US"/>
          </a:p>
        </p:txBody>
      </p:sp>
      <p:sp>
        <p:nvSpPr>
          <p:cNvPr id="3" name="Rectangle 20"/>
          <p:cNvSpPr>
            <a:spLocks noGrp="1" noChangeArrowheads="1"/>
          </p:cNvSpPr>
          <p:nvPr>
            <p:ph type="ftr" sz="quarter" idx="11"/>
          </p:nvPr>
        </p:nvSpPr>
        <p:spPr>
          <a:ln/>
        </p:spPr>
        <p:txBody>
          <a:bodyPr/>
          <a:lstStyle>
            <a:lvl1pPr>
              <a:defRPr/>
            </a:lvl1pPr>
          </a:lstStyle>
          <a:p>
            <a:pPr>
              <a:defRPr/>
            </a:pPr>
            <a:endParaRPr lang="en-US"/>
          </a:p>
        </p:txBody>
      </p:sp>
      <p:sp>
        <p:nvSpPr>
          <p:cNvPr id="4" name="Rectangle 21"/>
          <p:cNvSpPr>
            <a:spLocks noGrp="1" noChangeArrowheads="1"/>
          </p:cNvSpPr>
          <p:nvPr>
            <p:ph type="sldNum" sz="quarter" idx="12"/>
          </p:nvPr>
        </p:nvSpPr>
        <p:spPr>
          <a:ln/>
        </p:spPr>
        <p:txBody>
          <a:bodyPr/>
          <a:lstStyle>
            <a:lvl1pPr>
              <a:defRPr/>
            </a:lvl1pPr>
          </a:lstStyle>
          <a:p>
            <a:pPr>
              <a:defRPr/>
            </a:pPr>
            <a:fld id="{CBF01D59-DCFE-4427-9699-A4FC1530FA53}"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9"/>
          <p:cNvSpPr>
            <a:spLocks noGrp="1" noChangeArrowheads="1"/>
          </p:cNvSpPr>
          <p:nvPr>
            <p:ph type="dt" sz="half" idx="10"/>
          </p:nvPr>
        </p:nvSpPr>
        <p:spPr>
          <a:ln/>
        </p:spPr>
        <p:txBody>
          <a:bodyPr/>
          <a:lstStyle>
            <a:lvl1pPr>
              <a:defRPr/>
            </a:lvl1pPr>
          </a:lstStyle>
          <a:p>
            <a:pPr>
              <a:defRPr/>
            </a:pPr>
            <a:fld id="{00157D3B-A011-4977-A4C4-68D5F6DD4335}" type="datetimeFigureOut">
              <a:rPr lang="en-US"/>
              <a:pPr>
                <a:defRPr/>
              </a:pPr>
              <a:t>4/25/2012</a:t>
            </a:fld>
            <a:endParaRPr lang="en-US"/>
          </a:p>
        </p:txBody>
      </p:sp>
      <p:sp>
        <p:nvSpPr>
          <p:cNvPr id="6" name="Rectangle 20"/>
          <p:cNvSpPr>
            <a:spLocks noGrp="1" noChangeArrowheads="1"/>
          </p:cNvSpPr>
          <p:nvPr>
            <p:ph type="ftr" sz="quarter" idx="11"/>
          </p:nvPr>
        </p:nvSpPr>
        <p:spPr>
          <a:ln/>
        </p:spPr>
        <p:txBody>
          <a:bodyPr/>
          <a:lstStyle>
            <a:lvl1pPr>
              <a:defRPr/>
            </a:lvl1pPr>
          </a:lstStyle>
          <a:p>
            <a:pPr>
              <a:defRPr/>
            </a:pPr>
            <a:endParaRPr lang="en-US"/>
          </a:p>
        </p:txBody>
      </p:sp>
      <p:sp>
        <p:nvSpPr>
          <p:cNvPr id="7" name="Rectangle 21"/>
          <p:cNvSpPr>
            <a:spLocks noGrp="1" noChangeArrowheads="1"/>
          </p:cNvSpPr>
          <p:nvPr>
            <p:ph type="sldNum" sz="quarter" idx="12"/>
          </p:nvPr>
        </p:nvSpPr>
        <p:spPr>
          <a:ln/>
        </p:spPr>
        <p:txBody>
          <a:bodyPr/>
          <a:lstStyle>
            <a:lvl1pPr>
              <a:defRPr/>
            </a:lvl1pPr>
          </a:lstStyle>
          <a:p>
            <a:pPr>
              <a:defRPr/>
            </a:pPr>
            <a:fld id="{32699118-F225-4236-A30C-8CD46F0444C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9"/>
          <p:cNvSpPr>
            <a:spLocks noGrp="1" noChangeArrowheads="1"/>
          </p:cNvSpPr>
          <p:nvPr>
            <p:ph type="dt" sz="half" idx="10"/>
          </p:nvPr>
        </p:nvSpPr>
        <p:spPr>
          <a:ln/>
        </p:spPr>
        <p:txBody>
          <a:bodyPr/>
          <a:lstStyle>
            <a:lvl1pPr>
              <a:defRPr/>
            </a:lvl1pPr>
          </a:lstStyle>
          <a:p>
            <a:pPr>
              <a:defRPr/>
            </a:pPr>
            <a:fld id="{1DC862DA-0167-4F0F-8F94-878FF617630C}" type="datetimeFigureOut">
              <a:rPr lang="en-US"/>
              <a:pPr>
                <a:defRPr/>
              </a:pPr>
              <a:t>4/25/2012</a:t>
            </a:fld>
            <a:endParaRPr lang="en-US"/>
          </a:p>
        </p:txBody>
      </p:sp>
      <p:sp>
        <p:nvSpPr>
          <p:cNvPr id="6" name="Rectangle 20"/>
          <p:cNvSpPr>
            <a:spLocks noGrp="1" noChangeArrowheads="1"/>
          </p:cNvSpPr>
          <p:nvPr>
            <p:ph type="ftr" sz="quarter" idx="11"/>
          </p:nvPr>
        </p:nvSpPr>
        <p:spPr>
          <a:ln/>
        </p:spPr>
        <p:txBody>
          <a:bodyPr/>
          <a:lstStyle>
            <a:lvl1pPr>
              <a:defRPr/>
            </a:lvl1pPr>
          </a:lstStyle>
          <a:p>
            <a:pPr>
              <a:defRPr/>
            </a:pPr>
            <a:endParaRPr lang="en-US"/>
          </a:p>
        </p:txBody>
      </p:sp>
      <p:sp>
        <p:nvSpPr>
          <p:cNvPr id="7" name="Rectangle 21"/>
          <p:cNvSpPr>
            <a:spLocks noGrp="1" noChangeArrowheads="1"/>
          </p:cNvSpPr>
          <p:nvPr>
            <p:ph type="sldNum" sz="quarter" idx="12"/>
          </p:nvPr>
        </p:nvSpPr>
        <p:spPr>
          <a:ln/>
        </p:spPr>
        <p:txBody>
          <a:bodyPr/>
          <a:lstStyle>
            <a:lvl1pPr>
              <a:defRPr/>
            </a:lvl1pPr>
          </a:lstStyle>
          <a:p>
            <a:pPr>
              <a:defRPr/>
            </a:pPr>
            <a:fld id="{81F86F50-E84C-4031-8E48-9945E616AB3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tint val="63529"/>
                <a:invGamma/>
              </a:schemeClr>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4716463" y="5345113"/>
            <a:ext cx="4427537" cy="1512887"/>
            <a:chOff x="2971" y="3367"/>
            <a:chExt cx="2789" cy="953"/>
          </a:xfrm>
        </p:grpSpPr>
        <p:sp>
          <p:nvSpPr>
            <p:cNvPr id="67587" name="Freeform 3"/>
            <p:cNvSpPr>
              <a:spLocks/>
            </p:cNvSpPr>
            <p:nvPr/>
          </p:nvSpPr>
          <p:spPr bwMode="ltGray">
            <a:xfrm>
              <a:off x="2971" y="3367"/>
              <a:ext cx="2789" cy="953"/>
            </a:xfrm>
            <a:custGeom>
              <a:avLst/>
              <a:gdLst/>
              <a:ahLst/>
              <a:cxnLst>
                <a:cxn ang="0">
                  <a:pos x="2768" y="18"/>
                </a:cxn>
                <a:cxn ang="0">
                  <a:pos x="2678" y="24"/>
                </a:cxn>
                <a:cxn ang="0">
                  <a:pos x="2613" y="102"/>
                </a:cxn>
                <a:cxn ang="0">
                  <a:pos x="2511" y="156"/>
                </a:cxn>
                <a:cxn ang="0">
                  <a:pos x="2505" y="222"/>
                </a:cxn>
                <a:cxn ang="0">
                  <a:pos x="2487" y="246"/>
                </a:cxn>
                <a:cxn ang="0">
                  <a:pos x="2469" y="252"/>
                </a:cxn>
                <a:cxn ang="0">
                  <a:pos x="2397" y="210"/>
                </a:cxn>
                <a:cxn ang="0">
                  <a:pos x="2260" y="192"/>
                </a:cxn>
                <a:cxn ang="0">
                  <a:pos x="2236" y="186"/>
                </a:cxn>
                <a:cxn ang="0">
                  <a:pos x="2218" y="192"/>
                </a:cxn>
                <a:cxn ang="0">
                  <a:pos x="2146" y="228"/>
                </a:cxn>
                <a:cxn ang="0">
                  <a:pos x="2110" y="240"/>
                </a:cxn>
                <a:cxn ang="0">
                  <a:pos x="2086" y="246"/>
                </a:cxn>
                <a:cxn ang="0">
                  <a:pos x="2074" y="258"/>
                </a:cxn>
                <a:cxn ang="0">
                  <a:pos x="2074" y="276"/>
                </a:cxn>
                <a:cxn ang="0">
                  <a:pos x="2051" y="300"/>
                </a:cxn>
                <a:cxn ang="0">
                  <a:pos x="2033" y="312"/>
                </a:cxn>
                <a:cxn ang="0">
                  <a:pos x="2021" y="324"/>
                </a:cxn>
                <a:cxn ang="0">
                  <a:pos x="2009" y="336"/>
                </a:cxn>
                <a:cxn ang="0">
                  <a:pos x="1979" y="342"/>
                </a:cxn>
                <a:cxn ang="0">
                  <a:pos x="1913" y="336"/>
                </a:cxn>
                <a:cxn ang="0">
                  <a:pos x="1877" y="330"/>
                </a:cxn>
                <a:cxn ang="0">
                  <a:pos x="1865" y="342"/>
                </a:cxn>
                <a:cxn ang="0">
                  <a:pos x="1853" y="354"/>
                </a:cxn>
                <a:cxn ang="0">
                  <a:pos x="1823" y="360"/>
                </a:cxn>
                <a:cxn ang="0">
                  <a:pos x="1764" y="342"/>
                </a:cxn>
                <a:cxn ang="0">
                  <a:pos x="1740" y="342"/>
                </a:cxn>
                <a:cxn ang="0">
                  <a:pos x="1716" y="354"/>
                </a:cxn>
                <a:cxn ang="0">
                  <a:pos x="1656" y="425"/>
                </a:cxn>
                <a:cxn ang="0">
                  <a:pos x="1614" y="569"/>
                </a:cxn>
                <a:cxn ang="0">
                  <a:pos x="1614" y="593"/>
                </a:cxn>
                <a:cxn ang="0">
                  <a:pos x="1620" y="641"/>
                </a:cxn>
                <a:cxn ang="0">
                  <a:pos x="1638" y="659"/>
                </a:cxn>
                <a:cxn ang="0">
                  <a:pos x="1632" y="671"/>
                </a:cxn>
                <a:cxn ang="0">
                  <a:pos x="1620" y="683"/>
                </a:cxn>
                <a:cxn ang="0">
                  <a:pos x="1542" y="689"/>
                </a:cxn>
                <a:cxn ang="0">
                  <a:pos x="1465" y="629"/>
                </a:cxn>
                <a:cxn ang="0">
                  <a:pos x="1333" y="587"/>
                </a:cxn>
                <a:cxn ang="0">
                  <a:pos x="1184" y="671"/>
                </a:cxn>
                <a:cxn ang="0">
                  <a:pos x="1016" y="731"/>
                </a:cxn>
                <a:cxn ang="0">
                  <a:pos x="813" y="743"/>
                </a:cxn>
                <a:cxn ang="0">
                  <a:pos x="628" y="701"/>
                </a:cxn>
                <a:cxn ang="0">
                  <a:pos x="568" y="695"/>
                </a:cxn>
                <a:cxn ang="0">
                  <a:pos x="556" y="701"/>
                </a:cxn>
                <a:cxn ang="0">
                  <a:pos x="520" y="731"/>
                </a:cxn>
                <a:cxn ang="0">
                  <a:pos x="436" y="809"/>
                </a:cxn>
                <a:cxn ang="0">
                  <a:pos x="406" y="821"/>
                </a:cxn>
                <a:cxn ang="0">
                  <a:pos x="382" y="821"/>
                </a:cxn>
                <a:cxn ang="0">
                  <a:pos x="335" y="827"/>
                </a:cxn>
                <a:cxn ang="0">
                  <a:pos x="209" y="851"/>
                </a:cxn>
                <a:cxn ang="0">
                  <a:pos x="173" y="857"/>
                </a:cxn>
                <a:cxn ang="0">
                  <a:pos x="125" y="851"/>
                </a:cxn>
                <a:cxn ang="0">
                  <a:pos x="107" y="857"/>
                </a:cxn>
                <a:cxn ang="0">
                  <a:pos x="101" y="875"/>
                </a:cxn>
                <a:cxn ang="0">
                  <a:pos x="83" y="887"/>
                </a:cxn>
                <a:cxn ang="0">
                  <a:pos x="48" y="899"/>
                </a:cxn>
                <a:cxn ang="0">
                  <a:pos x="2780" y="24"/>
                </a:cxn>
              </a:cxnLst>
              <a:rect l="0" t="0" r="r" b="b"/>
              <a:pathLst>
                <a:path w="2780" h="953">
                  <a:moveTo>
                    <a:pt x="2780" y="24"/>
                  </a:moveTo>
                  <a:lnTo>
                    <a:pt x="2774" y="24"/>
                  </a:lnTo>
                  <a:lnTo>
                    <a:pt x="2774" y="18"/>
                  </a:lnTo>
                  <a:lnTo>
                    <a:pt x="2768" y="18"/>
                  </a:lnTo>
                  <a:lnTo>
                    <a:pt x="2756" y="12"/>
                  </a:lnTo>
                  <a:lnTo>
                    <a:pt x="2738" y="6"/>
                  </a:lnTo>
                  <a:lnTo>
                    <a:pt x="2714" y="0"/>
                  </a:lnTo>
                  <a:lnTo>
                    <a:pt x="2678" y="24"/>
                  </a:lnTo>
                  <a:lnTo>
                    <a:pt x="2643" y="54"/>
                  </a:lnTo>
                  <a:lnTo>
                    <a:pt x="2619" y="90"/>
                  </a:lnTo>
                  <a:lnTo>
                    <a:pt x="2613" y="96"/>
                  </a:lnTo>
                  <a:lnTo>
                    <a:pt x="2613" y="102"/>
                  </a:lnTo>
                  <a:lnTo>
                    <a:pt x="2601" y="108"/>
                  </a:lnTo>
                  <a:lnTo>
                    <a:pt x="2583" y="120"/>
                  </a:lnTo>
                  <a:lnTo>
                    <a:pt x="2541" y="132"/>
                  </a:lnTo>
                  <a:lnTo>
                    <a:pt x="2511" y="156"/>
                  </a:lnTo>
                  <a:lnTo>
                    <a:pt x="2511" y="204"/>
                  </a:lnTo>
                  <a:lnTo>
                    <a:pt x="2511" y="210"/>
                  </a:lnTo>
                  <a:lnTo>
                    <a:pt x="2505" y="216"/>
                  </a:lnTo>
                  <a:lnTo>
                    <a:pt x="2505" y="222"/>
                  </a:lnTo>
                  <a:lnTo>
                    <a:pt x="2499" y="228"/>
                  </a:lnTo>
                  <a:lnTo>
                    <a:pt x="2499" y="240"/>
                  </a:lnTo>
                  <a:lnTo>
                    <a:pt x="2493" y="246"/>
                  </a:lnTo>
                  <a:lnTo>
                    <a:pt x="2487" y="246"/>
                  </a:lnTo>
                  <a:lnTo>
                    <a:pt x="2487" y="252"/>
                  </a:lnTo>
                  <a:lnTo>
                    <a:pt x="2481" y="252"/>
                  </a:lnTo>
                  <a:lnTo>
                    <a:pt x="2475" y="252"/>
                  </a:lnTo>
                  <a:lnTo>
                    <a:pt x="2469" y="252"/>
                  </a:lnTo>
                  <a:lnTo>
                    <a:pt x="2457" y="252"/>
                  </a:lnTo>
                  <a:lnTo>
                    <a:pt x="2439" y="258"/>
                  </a:lnTo>
                  <a:lnTo>
                    <a:pt x="2415" y="222"/>
                  </a:lnTo>
                  <a:lnTo>
                    <a:pt x="2397" y="210"/>
                  </a:lnTo>
                  <a:lnTo>
                    <a:pt x="2373" y="216"/>
                  </a:lnTo>
                  <a:lnTo>
                    <a:pt x="2332" y="216"/>
                  </a:lnTo>
                  <a:lnTo>
                    <a:pt x="2296" y="204"/>
                  </a:lnTo>
                  <a:lnTo>
                    <a:pt x="2260" y="192"/>
                  </a:lnTo>
                  <a:lnTo>
                    <a:pt x="2260" y="192"/>
                  </a:lnTo>
                  <a:lnTo>
                    <a:pt x="2248" y="186"/>
                  </a:lnTo>
                  <a:lnTo>
                    <a:pt x="2242" y="186"/>
                  </a:lnTo>
                  <a:lnTo>
                    <a:pt x="2236" y="186"/>
                  </a:lnTo>
                  <a:lnTo>
                    <a:pt x="2230" y="186"/>
                  </a:lnTo>
                  <a:lnTo>
                    <a:pt x="2224" y="192"/>
                  </a:lnTo>
                  <a:lnTo>
                    <a:pt x="2224" y="192"/>
                  </a:lnTo>
                  <a:lnTo>
                    <a:pt x="2218" y="192"/>
                  </a:lnTo>
                  <a:lnTo>
                    <a:pt x="2212" y="198"/>
                  </a:lnTo>
                  <a:lnTo>
                    <a:pt x="2194" y="204"/>
                  </a:lnTo>
                  <a:lnTo>
                    <a:pt x="2170" y="210"/>
                  </a:lnTo>
                  <a:lnTo>
                    <a:pt x="2146" y="228"/>
                  </a:lnTo>
                  <a:lnTo>
                    <a:pt x="2122" y="240"/>
                  </a:lnTo>
                  <a:lnTo>
                    <a:pt x="2116" y="240"/>
                  </a:lnTo>
                  <a:lnTo>
                    <a:pt x="2110" y="240"/>
                  </a:lnTo>
                  <a:lnTo>
                    <a:pt x="2110" y="240"/>
                  </a:lnTo>
                  <a:lnTo>
                    <a:pt x="2104" y="240"/>
                  </a:lnTo>
                  <a:lnTo>
                    <a:pt x="2098" y="246"/>
                  </a:lnTo>
                  <a:lnTo>
                    <a:pt x="2092" y="246"/>
                  </a:lnTo>
                  <a:lnTo>
                    <a:pt x="2086" y="246"/>
                  </a:lnTo>
                  <a:lnTo>
                    <a:pt x="2080" y="252"/>
                  </a:lnTo>
                  <a:lnTo>
                    <a:pt x="2080" y="258"/>
                  </a:lnTo>
                  <a:lnTo>
                    <a:pt x="2074" y="258"/>
                  </a:lnTo>
                  <a:lnTo>
                    <a:pt x="2074" y="258"/>
                  </a:lnTo>
                  <a:lnTo>
                    <a:pt x="2074" y="264"/>
                  </a:lnTo>
                  <a:lnTo>
                    <a:pt x="2074" y="264"/>
                  </a:lnTo>
                  <a:lnTo>
                    <a:pt x="2074" y="270"/>
                  </a:lnTo>
                  <a:lnTo>
                    <a:pt x="2074" y="276"/>
                  </a:lnTo>
                  <a:lnTo>
                    <a:pt x="2069" y="288"/>
                  </a:lnTo>
                  <a:lnTo>
                    <a:pt x="2057" y="300"/>
                  </a:lnTo>
                  <a:lnTo>
                    <a:pt x="2057" y="300"/>
                  </a:lnTo>
                  <a:lnTo>
                    <a:pt x="2051" y="300"/>
                  </a:lnTo>
                  <a:lnTo>
                    <a:pt x="2045" y="300"/>
                  </a:lnTo>
                  <a:lnTo>
                    <a:pt x="2039" y="306"/>
                  </a:lnTo>
                  <a:lnTo>
                    <a:pt x="2033" y="306"/>
                  </a:lnTo>
                  <a:lnTo>
                    <a:pt x="2033" y="312"/>
                  </a:lnTo>
                  <a:lnTo>
                    <a:pt x="2027" y="312"/>
                  </a:lnTo>
                  <a:lnTo>
                    <a:pt x="2027" y="318"/>
                  </a:lnTo>
                  <a:lnTo>
                    <a:pt x="2027" y="318"/>
                  </a:lnTo>
                  <a:lnTo>
                    <a:pt x="2021" y="324"/>
                  </a:lnTo>
                  <a:lnTo>
                    <a:pt x="2021" y="324"/>
                  </a:lnTo>
                  <a:lnTo>
                    <a:pt x="2015" y="330"/>
                  </a:lnTo>
                  <a:lnTo>
                    <a:pt x="2015" y="330"/>
                  </a:lnTo>
                  <a:lnTo>
                    <a:pt x="2009" y="336"/>
                  </a:lnTo>
                  <a:lnTo>
                    <a:pt x="1997" y="336"/>
                  </a:lnTo>
                  <a:lnTo>
                    <a:pt x="1991" y="342"/>
                  </a:lnTo>
                  <a:lnTo>
                    <a:pt x="1985" y="342"/>
                  </a:lnTo>
                  <a:lnTo>
                    <a:pt x="1979" y="342"/>
                  </a:lnTo>
                  <a:lnTo>
                    <a:pt x="1961" y="336"/>
                  </a:lnTo>
                  <a:lnTo>
                    <a:pt x="1925" y="336"/>
                  </a:lnTo>
                  <a:lnTo>
                    <a:pt x="1919" y="336"/>
                  </a:lnTo>
                  <a:lnTo>
                    <a:pt x="1913" y="336"/>
                  </a:lnTo>
                  <a:lnTo>
                    <a:pt x="1895" y="330"/>
                  </a:lnTo>
                  <a:lnTo>
                    <a:pt x="1889" y="330"/>
                  </a:lnTo>
                  <a:lnTo>
                    <a:pt x="1883" y="330"/>
                  </a:lnTo>
                  <a:lnTo>
                    <a:pt x="1877" y="330"/>
                  </a:lnTo>
                  <a:lnTo>
                    <a:pt x="1877" y="330"/>
                  </a:lnTo>
                  <a:lnTo>
                    <a:pt x="1871" y="336"/>
                  </a:lnTo>
                  <a:lnTo>
                    <a:pt x="1871" y="336"/>
                  </a:lnTo>
                  <a:lnTo>
                    <a:pt x="1865" y="342"/>
                  </a:lnTo>
                  <a:lnTo>
                    <a:pt x="1865" y="342"/>
                  </a:lnTo>
                  <a:lnTo>
                    <a:pt x="1859" y="348"/>
                  </a:lnTo>
                  <a:lnTo>
                    <a:pt x="1859" y="348"/>
                  </a:lnTo>
                  <a:lnTo>
                    <a:pt x="1853" y="354"/>
                  </a:lnTo>
                  <a:lnTo>
                    <a:pt x="1847" y="354"/>
                  </a:lnTo>
                  <a:lnTo>
                    <a:pt x="1835" y="360"/>
                  </a:lnTo>
                  <a:lnTo>
                    <a:pt x="1829" y="360"/>
                  </a:lnTo>
                  <a:lnTo>
                    <a:pt x="1823" y="360"/>
                  </a:lnTo>
                  <a:lnTo>
                    <a:pt x="1817" y="360"/>
                  </a:lnTo>
                  <a:lnTo>
                    <a:pt x="1776" y="342"/>
                  </a:lnTo>
                  <a:lnTo>
                    <a:pt x="1770" y="342"/>
                  </a:lnTo>
                  <a:lnTo>
                    <a:pt x="1764" y="342"/>
                  </a:lnTo>
                  <a:lnTo>
                    <a:pt x="1758" y="342"/>
                  </a:lnTo>
                  <a:lnTo>
                    <a:pt x="1746" y="342"/>
                  </a:lnTo>
                  <a:lnTo>
                    <a:pt x="1746" y="342"/>
                  </a:lnTo>
                  <a:lnTo>
                    <a:pt x="1740" y="342"/>
                  </a:lnTo>
                  <a:lnTo>
                    <a:pt x="1734" y="342"/>
                  </a:lnTo>
                  <a:lnTo>
                    <a:pt x="1728" y="348"/>
                  </a:lnTo>
                  <a:lnTo>
                    <a:pt x="1722" y="348"/>
                  </a:lnTo>
                  <a:lnTo>
                    <a:pt x="1716" y="354"/>
                  </a:lnTo>
                  <a:lnTo>
                    <a:pt x="1704" y="366"/>
                  </a:lnTo>
                  <a:lnTo>
                    <a:pt x="1698" y="378"/>
                  </a:lnTo>
                  <a:lnTo>
                    <a:pt x="1674" y="402"/>
                  </a:lnTo>
                  <a:lnTo>
                    <a:pt x="1656" y="425"/>
                  </a:lnTo>
                  <a:lnTo>
                    <a:pt x="1632" y="461"/>
                  </a:lnTo>
                  <a:lnTo>
                    <a:pt x="1614" y="509"/>
                  </a:lnTo>
                  <a:lnTo>
                    <a:pt x="1614" y="563"/>
                  </a:lnTo>
                  <a:lnTo>
                    <a:pt x="1614" y="569"/>
                  </a:lnTo>
                  <a:lnTo>
                    <a:pt x="1614" y="575"/>
                  </a:lnTo>
                  <a:lnTo>
                    <a:pt x="1614" y="581"/>
                  </a:lnTo>
                  <a:lnTo>
                    <a:pt x="1614" y="587"/>
                  </a:lnTo>
                  <a:lnTo>
                    <a:pt x="1614" y="593"/>
                  </a:lnTo>
                  <a:lnTo>
                    <a:pt x="1614" y="599"/>
                  </a:lnTo>
                  <a:lnTo>
                    <a:pt x="1614" y="605"/>
                  </a:lnTo>
                  <a:lnTo>
                    <a:pt x="1614" y="617"/>
                  </a:lnTo>
                  <a:lnTo>
                    <a:pt x="1620" y="641"/>
                  </a:lnTo>
                  <a:lnTo>
                    <a:pt x="1626" y="641"/>
                  </a:lnTo>
                  <a:lnTo>
                    <a:pt x="1632" y="647"/>
                  </a:lnTo>
                  <a:lnTo>
                    <a:pt x="1632" y="659"/>
                  </a:lnTo>
                  <a:lnTo>
                    <a:pt x="1638" y="659"/>
                  </a:lnTo>
                  <a:lnTo>
                    <a:pt x="1638" y="665"/>
                  </a:lnTo>
                  <a:lnTo>
                    <a:pt x="1638" y="665"/>
                  </a:lnTo>
                  <a:lnTo>
                    <a:pt x="1638" y="671"/>
                  </a:lnTo>
                  <a:lnTo>
                    <a:pt x="1632" y="671"/>
                  </a:lnTo>
                  <a:lnTo>
                    <a:pt x="1632" y="677"/>
                  </a:lnTo>
                  <a:lnTo>
                    <a:pt x="1632" y="677"/>
                  </a:lnTo>
                  <a:lnTo>
                    <a:pt x="1626" y="677"/>
                  </a:lnTo>
                  <a:lnTo>
                    <a:pt x="1620" y="683"/>
                  </a:lnTo>
                  <a:lnTo>
                    <a:pt x="1596" y="689"/>
                  </a:lnTo>
                  <a:lnTo>
                    <a:pt x="1572" y="689"/>
                  </a:lnTo>
                  <a:lnTo>
                    <a:pt x="1548" y="689"/>
                  </a:lnTo>
                  <a:lnTo>
                    <a:pt x="1542" y="689"/>
                  </a:lnTo>
                  <a:lnTo>
                    <a:pt x="1536" y="689"/>
                  </a:lnTo>
                  <a:lnTo>
                    <a:pt x="1518" y="683"/>
                  </a:lnTo>
                  <a:lnTo>
                    <a:pt x="1495" y="671"/>
                  </a:lnTo>
                  <a:lnTo>
                    <a:pt x="1465" y="629"/>
                  </a:lnTo>
                  <a:lnTo>
                    <a:pt x="1435" y="599"/>
                  </a:lnTo>
                  <a:lnTo>
                    <a:pt x="1405" y="581"/>
                  </a:lnTo>
                  <a:lnTo>
                    <a:pt x="1375" y="563"/>
                  </a:lnTo>
                  <a:lnTo>
                    <a:pt x="1333" y="587"/>
                  </a:lnTo>
                  <a:lnTo>
                    <a:pt x="1303" y="653"/>
                  </a:lnTo>
                  <a:lnTo>
                    <a:pt x="1261" y="665"/>
                  </a:lnTo>
                  <a:lnTo>
                    <a:pt x="1219" y="653"/>
                  </a:lnTo>
                  <a:lnTo>
                    <a:pt x="1184" y="671"/>
                  </a:lnTo>
                  <a:lnTo>
                    <a:pt x="1136" y="671"/>
                  </a:lnTo>
                  <a:lnTo>
                    <a:pt x="1106" y="671"/>
                  </a:lnTo>
                  <a:lnTo>
                    <a:pt x="1076" y="707"/>
                  </a:lnTo>
                  <a:lnTo>
                    <a:pt x="1016" y="731"/>
                  </a:lnTo>
                  <a:lnTo>
                    <a:pt x="944" y="761"/>
                  </a:lnTo>
                  <a:lnTo>
                    <a:pt x="921" y="773"/>
                  </a:lnTo>
                  <a:lnTo>
                    <a:pt x="867" y="773"/>
                  </a:lnTo>
                  <a:lnTo>
                    <a:pt x="813" y="743"/>
                  </a:lnTo>
                  <a:lnTo>
                    <a:pt x="783" y="719"/>
                  </a:lnTo>
                  <a:lnTo>
                    <a:pt x="741" y="713"/>
                  </a:lnTo>
                  <a:lnTo>
                    <a:pt x="693" y="701"/>
                  </a:lnTo>
                  <a:lnTo>
                    <a:pt x="628" y="701"/>
                  </a:lnTo>
                  <a:lnTo>
                    <a:pt x="616" y="701"/>
                  </a:lnTo>
                  <a:lnTo>
                    <a:pt x="598" y="695"/>
                  </a:lnTo>
                  <a:lnTo>
                    <a:pt x="580" y="695"/>
                  </a:lnTo>
                  <a:lnTo>
                    <a:pt x="568" y="695"/>
                  </a:lnTo>
                  <a:lnTo>
                    <a:pt x="568" y="695"/>
                  </a:lnTo>
                  <a:lnTo>
                    <a:pt x="562" y="701"/>
                  </a:lnTo>
                  <a:lnTo>
                    <a:pt x="556" y="701"/>
                  </a:lnTo>
                  <a:lnTo>
                    <a:pt x="556" y="701"/>
                  </a:lnTo>
                  <a:lnTo>
                    <a:pt x="556" y="701"/>
                  </a:lnTo>
                  <a:lnTo>
                    <a:pt x="550" y="707"/>
                  </a:lnTo>
                  <a:lnTo>
                    <a:pt x="544" y="713"/>
                  </a:lnTo>
                  <a:lnTo>
                    <a:pt x="520" y="731"/>
                  </a:lnTo>
                  <a:lnTo>
                    <a:pt x="496" y="749"/>
                  </a:lnTo>
                  <a:lnTo>
                    <a:pt x="460" y="785"/>
                  </a:lnTo>
                  <a:lnTo>
                    <a:pt x="454" y="791"/>
                  </a:lnTo>
                  <a:lnTo>
                    <a:pt x="436" y="809"/>
                  </a:lnTo>
                  <a:lnTo>
                    <a:pt x="424" y="815"/>
                  </a:lnTo>
                  <a:lnTo>
                    <a:pt x="418" y="821"/>
                  </a:lnTo>
                  <a:lnTo>
                    <a:pt x="412" y="821"/>
                  </a:lnTo>
                  <a:lnTo>
                    <a:pt x="406" y="821"/>
                  </a:lnTo>
                  <a:lnTo>
                    <a:pt x="400" y="821"/>
                  </a:lnTo>
                  <a:lnTo>
                    <a:pt x="394" y="821"/>
                  </a:lnTo>
                  <a:lnTo>
                    <a:pt x="388" y="821"/>
                  </a:lnTo>
                  <a:lnTo>
                    <a:pt x="382" y="821"/>
                  </a:lnTo>
                  <a:lnTo>
                    <a:pt x="370" y="821"/>
                  </a:lnTo>
                  <a:lnTo>
                    <a:pt x="358" y="821"/>
                  </a:lnTo>
                  <a:lnTo>
                    <a:pt x="352" y="821"/>
                  </a:lnTo>
                  <a:lnTo>
                    <a:pt x="335" y="827"/>
                  </a:lnTo>
                  <a:lnTo>
                    <a:pt x="329" y="827"/>
                  </a:lnTo>
                  <a:lnTo>
                    <a:pt x="233" y="839"/>
                  </a:lnTo>
                  <a:lnTo>
                    <a:pt x="227" y="845"/>
                  </a:lnTo>
                  <a:lnTo>
                    <a:pt x="209" y="851"/>
                  </a:lnTo>
                  <a:lnTo>
                    <a:pt x="197" y="851"/>
                  </a:lnTo>
                  <a:lnTo>
                    <a:pt x="185" y="857"/>
                  </a:lnTo>
                  <a:lnTo>
                    <a:pt x="179" y="857"/>
                  </a:lnTo>
                  <a:lnTo>
                    <a:pt x="173" y="857"/>
                  </a:lnTo>
                  <a:lnTo>
                    <a:pt x="167" y="857"/>
                  </a:lnTo>
                  <a:lnTo>
                    <a:pt x="149" y="851"/>
                  </a:lnTo>
                  <a:lnTo>
                    <a:pt x="137" y="851"/>
                  </a:lnTo>
                  <a:lnTo>
                    <a:pt x="125" y="851"/>
                  </a:lnTo>
                  <a:lnTo>
                    <a:pt x="119" y="857"/>
                  </a:lnTo>
                  <a:lnTo>
                    <a:pt x="113" y="857"/>
                  </a:lnTo>
                  <a:lnTo>
                    <a:pt x="107" y="857"/>
                  </a:lnTo>
                  <a:lnTo>
                    <a:pt x="107" y="857"/>
                  </a:lnTo>
                  <a:lnTo>
                    <a:pt x="101" y="863"/>
                  </a:lnTo>
                  <a:lnTo>
                    <a:pt x="101" y="863"/>
                  </a:lnTo>
                  <a:lnTo>
                    <a:pt x="101" y="869"/>
                  </a:lnTo>
                  <a:lnTo>
                    <a:pt x="101" y="875"/>
                  </a:lnTo>
                  <a:lnTo>
                    <a:pt x="95" y="875"/>
                  </a:lnTo>
                  <a:lnTo>
                    <a:pt x="95" y="881"/>
                  </a:lnTo>
                  <a:lnTo>
                    <a:pt x="89" y="881"/>
                  </a:lnTo>
                  <a:lnTo>
                    <a:pt x="83" y="887"/>
                  </a:lnTo>
                  <a:lnTo>
                    <a:pt x="77" y="887"/>
                  </a:lnTo>
                  <a:lnTo>
                    <a:pt x="60" y="893"/>
                  </a:lnTo>
                  <a:lnTo>
                    <a:pt x="54" y="899"/>
                  </a:lnTo>
                  <a:lnTo>
                    <a:pt x="48" y="899"/>
                  </a:lnTo>
                  <a:lnTo>
                    <a:pt x="48" y="905"/>
                  </a:lnTo>
                  <a:lnTo>
                    <a:pt x="0" y="953"/>
                  </a:lnTo>
                  <a:lnTo>
                    <a:pt x="2780" y="953"/>
                  </a:lnTo>
                  <a:lnTo>
                    <a:pt x="2780" y="24"/>
                  </a:lnTo>
                  <a:lnTo>
                    <a:pt x="2780" y="24"/>
                  </a:lnTo>
                  <a:lnTo>
                    <a:pt x="2780" y="24"/>
                  </a:lnTo>
                </a:path>
              </a:pathLst>
            </a:custGeom>
            <a:gradFill rotWithShape="0">
              <a:gsLst>
                <a:gs pos="0">
                  <a:schemeClr val="bg1"/>
                </a:gs>
                <a:gs pos="100000">
                  <a:schemeClr val="bg2"/>
                </a:gs>
              </a:gsLst>
              <a:lin ang="2700000" scaled="1"/>
            </a:gradFill>
            <a:ln w="9525">
              <a:noFill/>
              <a:prstDash val="solid"/>
              <a:round/>
              <a:headEnd/>
              <a:tailEnd/>
            </a:ln>
          </p:spPr>
          <p:txBody>
            <a:bodyPr/>
            <a:lstStyle/>
            <a:p>
              <a:pPr eaLnBrk="0" hangingPunct="0">
                <a:defRPr/>
              </a:pPr>
              <a:endParaRPr lang="en-US">
                <a:cs typeface="+mn-cs"/>
              </a:endParaRPr>
            </a:p>
          </p:txBody>
        </p:sp>
        <p:sp>
          <p:nvSpPr>
            <p:cNvPr id="67588" name="Freeform 4"/>
            <p:cNvSpPr>
              <a:spLocks/>
            </p:cNvSpPr>
            <p:nvPr/>
          </p:nvSpPr>
          <p:spPr bwMode="ltGray">
            <a:xfrm>
              <a:off x="4602" y="4014"/>
              <a:ext cx="12" cy="18"/>
            </a:xfrm>
            <a:custGeom>
              <a:avLst/>
              <a:gdLst/>
              <a:ahLst/>
              <a:cxnLst>
                <a:cxn ang="0">
                  <a:pos x="12" y="18"/>
                </a:cxn>
                <a:cxn ang="0">
                  <a:pos x="12" y="12"/>
                </a:cxn>
                <a:cxn ang="0">
                  <a:pos x="6" y="6"/>
                </a:cxn>
                <a:cxn ang="0">
                  <a:pos x="6" y="6"/>
                </a:cxn>
                <a:cxn ang="0">
                  <a:pos x="0" y="0"/>
                </a:cxn>
                <a:cxn ang="0">
                  <a:pos x="12" y="18"/>
                </a:cxn>
                <a:cxn ang="0">
                  <a:pos x="12" y="18"/>
                </a:cxn>
                <a:cxn ang="0">
                  <a:pos x="12" y="18"/>
                </a:cxn>
              </a:cxnLst>
              <a:rect l="0" t="0" r="r" b="b"/>
              <a:pathLst>
                <a:path w="12" h="18">
                  <a:moveTo>
                    <a:pt x="12" y="18"/>
                  </a:moveTo>
                  <a:lnTo>
                    <a:pt x="12" y="12"/>
                  </a:lnTo>
                  <a:lnTo>
                    <a:pt x="6" y="6"/>
                  </a:lnTo>
                  <a:lnTo>
                    <a:pt x="6" y="6"/>
                  </a:lnTo>
                  <a:lnTo>
                    <a:pt x="0" y="0"/>
                  </a:lnTo>
                  <a:lnTo>
                    <a:pt x="12" y="18"/>
                  </a:lnTo>
                  <a:lnTo>
                    <a:pt x="12" y="18"/>
                  </a:lnTo>
                  <a:lnTo>
                    <a:pt x="12" y="18"/>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0" hangingPunct="0">
                <a:defRPr/>
              </a:pPr>
              <a:endParaRPr lang="en-US">
                <a:cs typeface="+mn-cs"/>
              </a:endParaRPr>
            </a:p>
          </p:txBody>
        </p:sp>
        <p:sp>
          <p:nvSpPr>
            <p:cNvPr id="67589" name="Freeform 5"/>
            <p:cNvSpPr>
              <a:spLocks/>
            </p:cNvSpPr>
            <p:nvPr/>
          </p:nvSpPr>
          <p:spPr bwMode="ltGray">
            <a:xfrm>
              <a:off x="4596" y="3996"/>
              <a:ext cx="6" cy="18"/>
            </a:xfrm>
            <a:custGeom>
              <a:avLst/>
              <a:gdLst/>
              <a:ahLst/>
              <a:cxnLst>
                <a:cxn ang="0">
                  <a:pos x="0" y="12"/>
                </a:cxn>
                <a:cxn ang="0">
                  <a:pos x="6" y="18"/>
                </a:cxn>
                <a:cxn ang="0">
                  <a:pos x="0" y="0"/>
                </a:cxn>
                <a:cxn ang="0">
                  <a:pos x="0" y="12"/>
                </a:cxn>
                <a:cxn ang="0">
                  <a:pos x="0" y="12"/>
                </a:cxn>
                <a:cxn ang="0">
                  <a:pos x="0" y="12"/>
                </a:cxn>
              </a:cxnLst>
              <a:rect l="0" t="0" r="r" b="b"/>
              <a:pathLst>
                <a:path w="6" h="18">
                  <a:moveTo>
                    <a:pt x="0" y="12"/>
                  </a:moveTo>
                  <a:lnTo>
                    <a:pt x="6" y="18"/>
                  </a:lnTo>
                  <a:lnTo>
                    <a:pt x="0" y="0"/>
                  </a:lnTo>
                  <a:lnTo>
                    <a:pt x="0" y="12"/>
                  </a:lnTo>
                  <a:lnTo>
                    <a:pt x="0" y="12"/>
                  </a:lnTo>
                  <a:lnTo>
                    <a:pt x="0"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0" hangingPunct="0">
                <a:defRPr/>
              </a:pPr>
              <a:endParaRPr lang="en-US">
                <a:cs typeface="+mn-cs"/>
              </a:endParaRPr>
            </a:p>
          </p:txBody>
        </p:sp>
        <p:sp>
          <p:nvSpPr>
            <p:cNvPr id="67590" name="Freeform 6"/>
            <p:cNvSpPr>
              <a:spLocks/>
            </p:cNvSpPr>
            <p:nvPr/>
          </p:nvSpPr>
          <p:spPr bwMode="ltGray">
            <a:xfrm>
              <a:off x="5180" y="3577"/>
              <a:ext cx="304" cy="741"/>
            </a:xfrm>
            <a:custGeom>
              <a:avLst/>
              <a:gdLst/>
              <a:ahLst/>
              <a:cxnLst>
                <a:cxn ang="0">
                  <a:pos x="280" y="42"/>
                </a:cxn>
                <a:cxn ang="0">
                  <a:pos x="274" y="42"/>
                </a:cxn>
                <a:cxn ang="0">
                  <a:pos x="268" y="42"/>
                </a:cxn>
                <a:cxn ang="0">
                  <a:pos x="256" y="42"/>
                </a:cxn>
                <a:cxn ang="0">
                  <a:pos x="238" y="48"/>
                </a:cxn>
                <a:cxn ang="0">
                  <a:pos x="214" y="12"/>
                </a:cxn>
                <a:cxn ang="0">
                  <a:pos x="196" y="0"/>
                </a:cxn>
                <a:cxn ang="0">
                  <a:pos x="196" y="0"/>
                </a:cxn>
                <a:cxn ang="0">
                  <a:pos x="164" y="167"/>
                </a:cxn>
                <a:cxn ang="0">
                  <a:pos x="144" y="217"/>
                </a:cxn>
                <a:cxn ang="0">
                  <a:pos x="110" y="281"/>
                </a:cxn>
                <a:cxn ang="0">
                  <a:pos x="96" y="327"/>
                </a:cxn>
                <a:cxn ang="0">
                  <a:pos x="124" y="405"/>
                </a:cxn>
                <a:cxn ang="0">
                  <a:pos x="100" y="463"/>
                </a:cxn>
                <a:cxn ang="0">
                  <a:pos x="68" y="503"/>
                </a:cxn>
                <a:cxn ang="0">
                  <a:pos x="30" y="539"/>
                </a:cxn>
                <a:cxn ang="0">
                  <a:pos x="24" y="613"/>
                </a:cxn>
                <a:cxn ang="0">
                  <a:pos x="0" y="741"/>
                </a:cxn>
                <a:cxn ang="0">
                  <a:pos x="202" y="741"/>
                </a:cxn>
                <a:cxn ang="0">
                  <a:pos x="180" y="639"/>
                </a:cxn>
                <a:cxn ang="0">
                  <a:pos x="192" y="589"/>
                </a:cxn>
                <a:cxn ang="0">
                  <a:pos x="178" y="539"/>
                </a:cxn>
                <a:cxn ang="0">
                  <a:pos x="190" y="499"/>
                </a:cxn>
                <a:cxn ang="0">
                  <a:pos x="184" y="465"/>
                </a:cxn>
                <a:cxn ang="0">
                  <a:pos x="192" y="391"/>
                </a:cxn>
                <a:cxn ang="0">
                  <a:pos x="216" y="313"/>
                </a:cxn>
                <a:cxn ang="0">
                  <a:pos x="238" y="249"/>
                </a:cxn>
                <a:cxn ang="0">
                  <a:pos x="268" y="185"/>
                </a:cxn>
                <a:cxn ang="0">
                  <a:pos x="284" y="159"/>
                </a:cxn>
                <a:cxn ang="0">
                  <a:pos x="304" y="12"/>
                </a:cxn>
                <a:cxn ang="0">
                  <a:pos x="298" y="24"/>
                </a:cxn>
                <a:cxn ang="0">
                  <a:pos x="292" y="30"/>
                </a:cxn>
                <a:cxn ang="0">
                  <a:pos x="292" y="36"/>
                </a:cxn>
                <a:cxn ang="0">
                  <a:pos x="286" y="36"/>
                </a:cxn>
                <a:cxn ang="0">
                  <a:pos x="286" y="42"/>
                </a:cxn>
                <a:cxn ang="0">
                  <a:pos x="280" y="42"/>
                </a:cxn>
                <a:cxn ang="0">
                  <a:pos x="280" y="42"/>
                </a:cxn>
                <a:cxn ang="0">
                  <a:pos x="280" y="42"/>
                </a:cxn>
              </a:cxnLst>
              <a:rect l="0" t="0" r="r" b="b"/>
              <a:pathLst>
                <a:path w="304" h="741">
                  <a:moveTo>
                    <a:pt x="280" y="42"/>
                  </a:moveTo>
                  <a:lnTo>
                    <a:pt x="274" y="42"/>
                  </a:lnTo>
                  <a:lnTo>
                    <a:pt x="268" y="42"/>
                  </a:lnTo>
                  <a:lnTo>
                    <a:pt x="256" y="42"/>
                  </a:lnTo>
                  <a:lnTo>
                    <a:pt x="238" y="48"/>
                  </a:lnTo>
                  <a:lnTo>
                    <a:pt x="214" y="12"/>
                  </a:lnTo>
                  <a:lnTo>
                    <a:pt x="196" y="0"/>
                  </a:lnTo>
                  <a:lnTo>
                    <a:pt x="196" y="0"/>
                  </a:lnTo>
                  <a:lnTo>
                    <a:pt x="164" y="167"/>
                  </a:lnTo>
                  <a:lnTo>
                    <a:pt x="144" y="217"/>
                  </a:lnTo>
                  <a:lnTo>
                    <a:pt x="110" y="281"/>
                  </a:lnTo>
                  <a:lnTo>
                    <a:pt x="96" y="327"/>
                  </a:lnTo>
                  <a:lnTo>
                    <a:pt x="124" y="405"/>
                  </a:lnTo>
                  <a:lnTo>
                    <a:pt x="100" y="463"/>
                  </a:lnTo>
                  <a:lnTo>
                    <a:pt x="68" y="503"/>
                  </a:lnTo>
                  <a:lnTo>
                    <a:pt x="30" y="539"/>
                  </a:lnTo>
                  <a:lnTo>
                    <a:pt x="24" y="613"/>
                  </a:lnTo>
                  <a:lnTo>
                    <a:pt x="0" y="741"/>
                  </a:lnTo>
                  <a:lnTo>
                    <a:pt x="202" y="741"/>
                  </a:lnTo>
                  <a:lnTo>
                    <a:pt x="180" y="639"/>
                  </a:lnTo>
                  <a:lnTo>
                    <a:pt x="192" y="589"/>
                  </a:lnTo>
                  <a:lnTo>
                    <a:pt x="178" y="539"/>
                  </a:lnTo>
                  <a:lnTo>
                    <a:pt x="190" y="499"/>
                  </a:lnTo>
                  <a:lnTo>
                    <a:pt x="184" y="465"/>
                  </a:lnTo>
                  <a:lnTo>
                    <a:pt x="192" y="391"/>
                  </a:lnTo>
                  <a:lnTo>
                    <a:pt x="216" y="313"/>
                  </a:lnTo>
                  <a:lnTo>
                    <a:pt x="238" y="249"/>
                  </a:lnTo>
                  <a:lnTo>
                    <a:pt x="268" y="185"/>
                  </a:lnTo>
                  <a:lnTo>
                    <a:pt x="284" y="159"/>
                  </a:lnTo>
                  <a:lnTo>
                    <a:pt x="304" y="12"/>
                  </a:lnTo>
                  <a:lnTo>
                    <a:pt x="298" y="24"/>
                  </a:lnTo>
                  <a:lnTo>
                    <a:pt x="292" y="30"/>
                  </a:lnTo>
                  <a:lnTo>
                    <a:pt x="292" y="36"/>
                  </a:lnTo>
                  <a:lnTo>
                    <a:pt x="286" y="36"/>
                  </a:lnTo>
                  <a:lnTo>
                    <a:pt x="286" y="42"/>
                  </a:lnTo>
                  <a:lnTo>
                    <a:pt x="280" y="42"/>
                  </a:lnTo>
                  <a:lnTo>
                    <a:pt x="280" y="42"/>
                  </a:lnTo>
                  <a:lnTo>
                    <a:pt x="280" y="4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0" hangingPunct="0">
                <a:defRPr/>
              </a:pPr>
              <a:endParaRPr lang="en-US">
                <a:cs typeface="+mn-cs"/>
              </a:endParaRPr>
            </a:p>
          </p:txBody>
        </p:sp>
        <p:sp>
          <p:nvSpPr>
            <p:cNvPr id="67591" name="Freeform 7"/>
            <p:cNvSpPr>
              <a:spLocks/>
            </p:cNvSpPr>
            <p:nvPr/>
          </p:nvSpPr>
          <p:spPr bwMode="ltGray">
            <a:xfrm>
              <a:off x="4918" y="3553"/>
              <a:ext cx="314" cy="767"/>
            </a:xfrm>
            <a:custGeom>
              <a:avLst/>
              <a:gdLst/>
              <a:ahLst/>
              <a:cxnLst>
                <a:cxn ang="0">
                  <a:pos x="284" y="6"/>
                </a:cxn>
                <a:cxn ang="0">
                  <a:pos x="278" y="6"/>
                </a:cxn>
                <a:cxn ang="0">
                  <a:pos x="272" y="12"/>
                </a:cxn>
                <a:cxn ang="0">
                  <a:pos x="254" y="18"/>
                </a:cxn>
                <a:cxn ang="0">
                  <a:pos x="230" y="24"/>
                </a:cxn>
                <a:cxn ang="0">
                  <a:pos x="206" y="42"/>
                </a:cxn>
                <a:cxn ang="0">
                  <a:pos x="188" y="48"/>
                </a:cxn>
                <a:cxn ang="0">
                  <a:pos x="176" y="54"/>
                </a:cxn>
                <a:cxn ang="0">
                  <a:pos x="170" y="54"/>
                </a:cxn>
                <a:cxn ang="0">
                  <a:pos x="150" y="169"/>
                </a:cxn>
                <a:cxn ang="0">
                  <a:pos x="110" y="225"/>
                </a:cxn>
                <a:cxn ang="0">
                  <a:pos x="54" y="383"/>
                </a:cxn>
                <a:cxn ang="0">
                  <a:pos x="82" y="555"/>
                </a:cxn>
                <a:cxn ang="0">
                  <a:pos x="40" y="679"/>
                </a:cxn>
                <a:cxn ang="0">
                  <a:pos x="0" y="767"/>
                </a:cxn>
                <a:cxn ang="0">
                  <a:pos x="108" y="767"/>
                </a:cxn>
                <a:cxn ang="0">
                  <a:pos x="120" y="611"/>
                </a:cxn>
                <a:cxn ang="0">
                  <a:pos x="148" y="499"/>
                </a:cxn>
                <a:cxn ang="0">
                  <a:pos x="160" y="367"/>
                </a:cxn>
                <a:cxn ang="0">
                  <a:pos x="218" y="327"/>
                </a:cxn>
                <a:cxn ang="0">
                  <a:pos x="238" y="221"/>
                </a:cxn>
                <a:cxn ang="0">
                  <a:pos x="296" y="135"/>
                </a:cxn>
                <a:cxn ang="0">
                  <a:pos x="314" y="0"/>
                </a:cxn>
                <a:cxn ang="0">
                  <a:pos x="302" y="0"/>
                </a:cxn>
                <a:cxn ang="0">
                  <a:pos x="296" y="0"/>
                </a:cxn>
                <a:cxn ang="0">
                  <a:pos x="290" y="0"/>
                </a:cxn>
                <a:cxn ang="0">
                  <a:pos x="284" y="6"/>
                </a:cxn>
                <a:cxn ang="0">
                  <a:pos x="284" y="6"/>
                </a:cxn>
                <a:cxn ang="0">
                  <a:pos x="284" y="6"/>
                </a:cxn>
                <a:cxn ang="0">
                  <a:pos x="284" y="6"/>
                </a:cxn>
              </a:cxnLst>
              <a:rect l="0" t="0" r="r" b="b"/>
              <a:pathLst>
                <a:path w="314" h="767">
                  <a:moveTo>
                    <a:pt x="284" y="6"/>
                  </a:moveTo>
                  <a:lnTo>
                    <a:pt x="278" y="6"/>
                  </a:lnTo>
                  <a:lnTo>
                    <a:pt x="272" y="12"/>
                  </a:lnTo>
                  <a:lnTo>
                    <a:pt x="254" y="18"/>
                  </a:lnTo>
                  <a:lnTo>
                    <a:pt x="230" y="24"/>
                  </a:lnTo>
                  <a:lnTo>
                    <a:pt x="206" y="42"/>
                  </a:lnTo>
                  <a:lnTo>
                    <a:pt x="188" y="48"/>
                  </a:lnTo>
                  <a:lnTo>
                    <a:pt x="176" y="54"/>
                  </a:lnTo>
                  <a:lnTo>
                    <a:pt x="170" y="54"/>
                  </a:lnTo>
                  <a:lnTo>
                    <a:pt x="150" y="169"/>
                  </a:lnTo>
                  <a:lnTo>
                    <a:pt x="110" y="225"/>
                  </a:lnTo>
                  <a:lnTo>
                    <a:pt x="54" y="383"/>
                  </a:lnTo>
                  <a:lnTo>
                    <a:pt x="82" y="555"/>
                  </a:lnTo>
                  <a:lnTo>
                    <a:pt x="40" y="679"/>
                  </a:lnTo>
                  <a:lnTo>
                    <a:pt x="0" y="767"/>
                  </a:lnTo>
                  <a:lnTo>
                    <a:pt x="108" y="767"/>
                  </a:lnTo>
                  <a:lnTo>
                    <a:pt x="120" y="611"/>
                  </a:lnTo>
                  <a:lnTo>
                    <a:pt x="148" y="499"/>
                  </a:lnTo>
                  <a:lnTo>
                    <a:pt x="160" y="367"/>
                  </a:lnTo>
                  <a:lnTo>
                    <a:pt x="218" y="327"/>
                  </a:lnTo>
                  <a:lnTo>
                    <a:pt x="238" y="221"/>
                  </a:lnTo>
                  <a:lnTo>
                    <a:pt x="296" y="135"/>
                  </a:lnTo>
                  <a:lnTo>
                    <a:pt x="314" y="0"/>
                  </a:lnTo>
                  <a:lnTo>
                    <a:pt x="302" y="0"/>
                  </a:lnTo>
                  <a:lnTo>
                    <a:pt x="296" y="0"/>
                  </a:lnTo>
                  <a:lnTo>
                    <a:pt x="290" y="0"/>
                  </a:lnTo>
                  <a:lnTo>
                    <a:pt x="284" y="6"/>
                  </a:lnTo>
                  <a:lnTo>
                    <a:pt x="284" y="6"/>
                  </a:lnTo>
                  <a:lnTo>
                    <a:pt x="284" y="6"/>
                  </a:lnTo>
                  <a:lnTo>
                    <a:pt x="284" y="6"/>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0" hangingPunct="0">
                <a:defRPr/>
              </a:pPr>
              <a:endParaRPr lang="en-US">
                <a:cs typeface="+mn-cs"/>
              </a:endParaRPr>
            </a:p>
          </p:txBody>
        </p:sp>
        <p:sp>
          <p:nvSpPr>
            <p:cNvPr id="67592" name="Freeform 8"/>
            <p:cNvSpPr>
              <a:spLocks/>
            </p:cNvSpPr>
            <p:nvPr/>
          </p:nvSpPr>
          <p:spPr bwMode="ltGray">
            <a:xfrm>
              <a:off x="4700" y="3697"/>
              <a:ext cx="275" cy="623"/>
            </a:xfrm>
            <a:custGeom>
              <a:avLst/>
              <a:gdLst/>
              <a:ahLst/>
              <a:cxnLst>
                <a:cxn ang="0">
                  <a:pos x="257" y="12"/>
                </a:cxn>
                <a:cxn ang="0">
                  <a:pos x="239" y="6"/>
                </a:cxn>
                <a:cxn ang="0">
                  <a:pos x="203" y="6"/>
                </a:cxn>
                <a:cxn ang="0">
                  <a:pos x="203" y="6"/>
                </a:cxn>
                <a:cxn ang="0">
                  <a:pos x="197" y="6"/>
                </a:cxn>
                <a:cxn ang="0">
                  <a:pos x="185" y="0"/>
                </a:cxn>
                <a:cxn ang="0">
                  <a:pos x="173" y="0"/>
                </a:cxn>
                <a:cxn ang="0">
                  <a:pos x="166" y="0"/>
                </a:cxn>
                <a:cxn ang="0">
                  <a:pos x="160" y="0"/>
                </a:cxn>
                <a:cxn ang="0">
                  <a:pos x="144" y="117"/>
                </a:cxn>
                <a:cxn ang="0">
                  <a:pos x="128" y="185"/>
                </a:cxn>
                <a:cxn ang="0">
                  <a:pos x="58" y="299"/>
                </a:cxn>
                <a:cxn ang="0">
                  <a:pos x="54" y="441"/>
                </a:cxn>
                <a:cxn ang="0">
                  <a:pos x="24" y="523"/>
                </a:cxn>
                <a:cxn ang="0">
                  <a:pos x="0" y="623"/>
                </a:cxn>
                <a:cxn ang="0">
                  <a:pos x="78" y="623"/>
                </a:cxn>
                <a:cxn ang="0">
                  <a:pos x="92" y="555"/>
                </a:cxn>
                <a:cxn ang="0">
                  <a:pos x="134" y="447"/>
                </a:cxn>
                <a:cxn ang="0">
                  <a:pos x="158" y="315"/>
                </a:cxn>
                <a:cxn ang="0">
                  <a:pos x="184" y="257"/>
                </a:cxn>
                <a:cxn ang="0">
                  <a:pos x="216" y="211"/>
                </a:cxn>
                <a:cxn ang="0">
                  <a:pos x="222" y="145"/>
                </a:cxn>
                <a:cxn ang="0">
                  <a:pos x="240" y="111"/>
                </a:cxn>
                <a:cxn ang="0">
                  <a:pos x="262" y="79"/>
                </a:cxn>
                <a:cxn ang="0">
                  <a:pos x="275" y="6"/>
                </a:cxn>
                <a:cxn ang="0">
                  <a:pos x="263" y="12"/>
                </a:cxn>
                <a:cxn ang="0">
                  <a:pos x="257" y="12"/>
                </a:cxn>
                <a:cxn ang="0">
                  <a:pos x="257" y="12"/>
                </a:cxn>
                <a:cxn ang="0">
                  <a:pos x="257" y="12"/>
                </a:cxn>
              </a:cxnLst>
              <a:rect l="0" t="0" r="r" b="b"/>
              <a:pathLst>
                <a:path w="275" h="623">
                  <a:moveTo>
                    <a:pt x="257" y="12"/>
                  </a:moveTo>
                  <a:lnTo>
                    <a:pt x="239" y="6"/>
                  </a:lnTo>
                  <a:lnTo>
                    <a:pt x="203" y="6"/>
                  </a:lnTo>
                  <a:lnTo>
                    <a:pt x="203" y="6"/>
                  </a:lnTo>
                  <a:lnTo>
                    <a:pt x="197" y="6"/>
                  </a:lnTo>
                  <a:lnTo>
                    <a:pt x="185" y="0"/>
                  </a:lnTo>
                  <a:lnTo>
                    <a:pt x="173" y="0"/>
                  </a:lnTo>
                  <a:lnTo>
                    <a:pt x="166" y="0"/>
                  </a:lnTo>
                  <a:lnTo>
                    <a:pt x="160" y="0"/>
                  </a:lnTo>
                  <a:lnTo>
                    <a:pt x="144" y="117"/>
                  </a:lnTo>
                  <a:lnTo>
                    <a:pt x="128" y="185"/>
                  </a:lnTo>
                  <a:lnTo>
                    <a:pt x="58" y="299"/>
                  </a:lnTo>
                  <a:lnTo>
                    <a:pt x="54" y="441"/>
                  </a:lnTo>
                  <a:lnTo>
                    <a:pt x="24" y="523"/>
                  </a:lnTo>
                  <a:lnTo>
                    <a:pt x="0" y="623"/>
                  </a:lnTo>
                  <a:lnTo>
                    <a:pt x="78" y="623"/>
                  </a:lnTo>
                  <a:lnTo>
                    <a:pt x="92" y="555"/>
                  </a:lnTo>
                  <a:lnTo>
                    <a:pt x="134" y="447"/>
                  </a:lnTo>
                  <a:lnTo>
                    <a:pt x="158" y="315"/>
                  </a:lnTo>
                  <a:lnTo>
                    <a:pt x="184" y="257"/>
                  </a:lnTo>
                  <a:lnTo>
                    <a:pt x="216" y="211"/>
                  </a:lnTo>
                  <a:lnTo>
                    <a:pt x="222" y="145"/>
                  </a:lnTo>
                  <a:lnTo>
                    <a:pt x="240" y="111"/>
                  </a:lnTo>
                  <a:lnTo>
                    <a:pt x="262" y="79"/>
                  </a:lnTo>
                  <a:lnTo>
                    <a:pt x="275" y="6"/>
                  </a:lnTo>
                  <a:lnTo>
                    <a:pt x="263" y="12"/>
                  </a:lnTo>
                  <a:lnTo>
                    <a:pt x="257" y="12"/>
                  </a:lnTo>
                  <a:lnTo>
                    <a:pt x="257" y="12"/>
                  </a:lnTo>
                  <a:lnTo>
                    <a:pt x="257"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0" hangingPunct="0">
                <a:defRPr/>
              </a:pPr>
              <a:endParaRPr lang="en-US">
                <a:cs typeface="+mn-cs"/>
              </a:endParaRPr>
            </a:p>
          </p:txBody>
        </p:sp>
        <p:sp>
          <p:nvSpPr>
            <p:cNvPr id="67593" name="Freeform 9"/>
            <p:cNvSpPr>
              <a:spLocks/>
            </p:cNvSpPr>
            <p:nvPr/>
          </p:nvSpPr>
          <p:spPr bwMode="ltGray">
            <a:xfrm>
              <a:off x="4522" y="3709"/>
              <a:ext cx="213" cy="611"/>
            </a:xfrm>
            <a:custGeom>
              <a:avLst/>
              <a:gdLst/>
              <a:ahLst/>
              <a:cxnLst>
                <a:cxn ang="0">
                  <a:pos x="171" y="12"/>
                </a:cxn>
                <a:cxn ang="0">
                  <a:pos x="159" y="24"/>
                </a:cxn>
                <a:cxn ang="0">
                  <a:pos x="153" y="36"/>
                </a:cxn>
                <a:cxn ang="0">
                  <a:pos x="128" y="60"/>
                </a:cxn>
                <a:cxn ang="0">
                  <a:pos x="110" y="83"/>
                </a:cxn>
                <a:cxn ang="0">
                  <a:pos x="86" y="119"/>
                </a:cxn>
                <a:cxn ang="0">
                  <a:pos x="68" y="167"/>
                </a:cxn>
                <a:cxn ang="0">
                  <a:pos x="68" y="221"/>
                </a:cxn>
                <a:cxn ang="0">
                  <a:pos x="68" y="227"/>
                </a:cxn>
                <a:cxn ang="0">
                  <a:pos x="68" y="233"/>
                </a:cxn>
                <a:cxn ang="0">
                  <a:pos x="68" y="239"/>
                </a:cxn>
                <a:cxn ang="0">
                  <a:pos x="68" y="245"/>
                </a:cxn>
                <a:cxn ang="0">
                  <a:pos x="68" y="251"/>
                </a:cxn>
                <a:cxn ang="0">
                  <a:pos x="68" y="251"/>
                </a:cxn>
                <a:cxn ang="0">
                  <a:pos x="68" y="257"/>
                </a:cxn>
                <a:cxn ang="0">
                  <a:pos x="68" y="269"/>
                </a:cxn>
                <a:cxn ang="0">
                  <a:pos x="74" y="287"/>
                </a:cxn>
                <a:cxn ang="0">
                  <a:pos x="80" y="305"/>
                </a:cxn>
                <a:cxn ang="0">
                  <a:pos x="86" y="311"/>
                </a:cxn>
                <a:cxn ang="0">
                  <a:pos x="86" y="311"/>
                </a:cxn>
                <a:cxn ang="0">
                  <a:pos x="92" y="317"/>
                </a:cxn>
                <a:cxn ang="0">
                  <a:pos x="92" y="323"/>
                </a:cxn>
                <a:cxn ang="0">
                  <a:pos x="92" y="323"/>
                </a:cxn>
                <a:cxn ang="0">
                  <a:pos x="24" y="437"/>
                </a:cxn>
                <a:cxn ang="0">
                  <a:pos x="18" y="471"/>
                </a:cxn>
                <a:cxn ang="0">
                  <a:pos x="0" y="547"/>
                </a:cxn>
                <a:cxn ang="0">
                  <a:pos x="50" y="611"/>
                </a:cxn>
                <a:cxn ang="0">
                  <a:pos x="114" y="611"/>
                </a:cxn>
                <a:cxn ang="0">
                  <a:pos x="104" y="555"/>
                </a:cxn>
                <a:cxn ang="0">
                  <a:pos x="120" y="515"/>
                </a:cxn>
                <a:cxn ang="0">
                  <a:pos x="150" y="449"/>
                </a:cxn>
                <a:cxn ang="0">
                  <a:pos x="166" y="377"/>
                </a:cxn>
                <a:cxn ang="0">
                  <a:pos x="156" y="295"/>
                </a:cxn>
                <a:cxn ang="0">
                  <a:pos x="170" y="203"/>
                </a:cxn>
                <a:cxn ang="0">
                  <a:pos x="212" y="95"/>
                </a:cxn>
                <a:cxn ang="0">
                  <a:pos x="213" y="0"/>
                </a:cxn>
                <a:cxn ang="0">
                  <a:pos x="207" y="0"/>
                </a:cxn>
                <a:cxn ang="0">
                  <a:pos x="201" y="0"/>
                </a:cxn>
                <a:cxn ang="0">
                  <a:pos x="195" y="0"/>
                </a:cxn>
                <a:cxn ang="0">
                  <a:pos x="189" y="0"/>
                </a:cxn>
                <a:cxn ang="0">
                  <a:pos x="183" y="6"/>
                </a:cxn>
                <a:cxn ang="0">
                  <a:pos x="177" y="6"/>
                </a:cxn>
                <a:cxn ang="0">
                  <a:pos x="171" y="12"/>
                </a:cxn>
                <a:cxn ang="0">
                  <a:pos x="171" y="12"/>
                </a:cxn>
                <a:cxn ang="0">
                  <a:pos x="171" y="12"/>
                </a:cxn>
              </a:cxnLst>
              <a:rect l="0" t="0" r="r" b="b"/>
              <a:pathLst>
                <a:path w="213" h="611">
                  <a:moveTo>
                    <a:pt x="171" y="12"/>
                  </a:moveTo>
                  <a:lnTo>
                    <a:pt x="159" y="24"/>
                  </a:lnTo>
                  <a:lnTo>
                    <a:pt x="153" y="36"/>
                  </a:lnTo>
                  <a:lnTo>
                    <a:pt x="128" y="60"/>
                  </a:lnTo>
                  <a:lnTo>
                    <a:pt x="110" y="83"/>
                  </a:lnTo>
                  <a:lnTo>
                    <a:pt x="86" y="119"/>
                  </a:lnTo>
                  <a:lnTo>
                    <a:pt x="68" y="167"/>
                  </a:lnTo>
                  <a:lnTo>
                    <a:pt x="68" y="221"/>
                  </a:lnTo>
                  <a:lnTo>
                    <a:pt x="68" y="227"/>
                  </a:lnTo>
                  <a:lnTo>
                    <a:pt x="68" y="233"/>
                  </a:lnTo>
                  <a:lnTo>
                    <a:pt x="68" y="239"/>
                  </a:lnTo>
                  <a:lnTo>
                    <a:pt x="68" y="245"/>
                  </a:lnTo>
                  <a:lnTo>
                    <a:pt x="68" y="251"/>
                  </a:lnTo>
                  <a:lnTo>
                    <a:pt x="68" y="251"/>
                  </a:lnTo>
                  <a:lnTo>
                    <a:pt x="68" y="257"/>
                  </a:lnTo>
                  <a:lnTo>
                    <a:pt x="68" y="269"/>
                  </a:lnTo>
                  <a:lnTo>
                    <a:pt x="74" y="287"/>
                  </a:lnTo>
                  <a:lnTo>
                    <a:pt x="80" y="305"/>
                  </a:lnTo>
                  <a:lnTo>
                    <a:pt x="86" y="311"/>
                  </a:lnTo>
                  <a:lnTo>
                    <a:pt x="86" y="311"/>
                  </a:lnTo>
                  <a:lnTo>
                    <a:pt x="92" y="317"/>
                  </a:lnTo>
                  <a:lnTo>
                    <a:pt x="92" y="323"/>
                  </a:lnTo>
                  <a:lnTo>
                    <a:pt x="92" y="323"/>
                  </a:lnTo>
                  <a:lnTo>
                    <a:pt x="24" y="437"/>
                  </a:lnTo>
                  <a:lnTo>
                    <a:pt x="18" y="471"/>
                  </a:lnTo>
                  <a:lnTo>
                    <a:pt x="0" y="547"/>
                  </a:lnTo>
                  <a:lnTo>
                    <a:pt x="50" y="611"/>
                  </a:lnTo>
                  <a:lnTo>
                    <a:pt x="114" y="611"/>
                  </a:lnTo>
                  <a:lnTo>
                    <a:pt x="104" y="555"/>
                  </a:lnTo>
                  <a:lnTo>
                    <a:pt x="120" y="515"/>
                  </a:lnTo>
                  <a:lnTo>
                    <a:pt x="150" y="449"/>
                  </a:lnTo>
                  <a:lnTo>
                    <a:pt x="166" y="377"/>
                  </a:lnTo>
                  <a:lnTo>
                    <a:pt x="156" y="295"/>
                  </a:lnTo>
                  <a:lnTo>
                    <a:pt x="170" y="203"/>
                  </a:lnTo>
                  <a:lnTo>
                    <a:pt x="212" y="95"/>
                  </a:lnTo>
                  <a:lnTo>
                    <a:pt x="213" y="0"/>
                  </a:lnTo>
                  <a:lnTo>
                    <a:pt x="207" y="0"/>
                  </a:lnTo>
                  <a:lnTo>
                    <a:pt x="201" y="0"/>
                  </a:lnTo>
                  <a:lnTo>
                    <a:pt x="195" y="0"/>
                  </a:lnTo>
                  <a:lnTo>
                    <a:pt x="189" y="0"/>
                  </a:lnTo>
                  <a:lnTo>
                    <a:pt x="183" y="6"/>
                  </a:lnTo>
                  <a:lnTo>
                    <a:pt x="177" y="6"/>
                  </a:lnTo>
                  <a:lnTo>
                    <a:pt x="171" y="12"/>
                  </a:lnTo>
                  <a:lnTo>
                    <a:pt x="171" y="12"/>
                  </a:lnTo>
                  <a:lnTo>
                    <a:pt x="171"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0" hangingPunct="0">
                <a:defRPr/>
              </a:pPr>
              <a:endParaRPr lang="en-US">
                <a:cs typeface="+mn-cs"/>
              </a:endParaRPr>
            </a:p>
          </p:txBody>
        </p:sp>
        <p:sp>
          <p:nvSpPr>
            <p:cNvPr id="67594" name="Freeform 10"/>
            <p:cNvSpPr>
              <a:spLocks/>
            </p:cNvSpPr>
            <p:nvPr/>
          </p:nvSpPr>
          <p:spPr bwMode="ltGray">
            <a:xfrm>
              <a:off x="4292" y="3936"/>
              <a:ext cx="167" cy="384"/>
            </a:xfrm>
            <a:custGeom>
              <a:avLst/>
              <a:gdLst/>
              <a:ahLst/>
              <a:cxnLst>
                <a:cxn ang="0">
                  <a:pos x="149" y="60"/>
                </a:cxn>
                <a:cxn ang="0">
                  <a:pos x="119" y="30"/>
                </a:cxn>
                <a:cxn ang="0">
                  <a:pos x="89" y="12"/>
                </a:cxn>
                <a:cxn ang="0">
                  <a:pos x="59" y="0"/>
                </a:cxn>
                <a:cxn ang="0">
                  <a:pos x="54" y="70"/>
                </a:cxn>
                <a:cxn ang="0">
                  <a:pos x="46" y="112"/>
                </a:cxn>
                <a:cxn ang="0">
                  <a:pos x="52" y="168"/>
                </a:cxn>
                <a:cxn ang="0">
                  <a:pos x="24" y="194"/>
                </a:cxn>
                <a:cxn ang="0">
                  <a:pos x="16" y="258"/>
                </a:cxn>
                <a:cxn ang="0">
                  <a:pos x="2" y="300"/>
                </a:cxn>
                <a:cxn ang="0">
                  <a:pos x="0" y="352"/>
                </a:cxn>
                <a:cxn ang="0">
                  <a:pos x="47" y="384"/>
                </a:cxn>
                <a:cxn ang="0">
                  <a:pos x="149" y="384"/>
                </a:cxn>
                <a:cxn ang="0">
                  <a:pos x="134" y="350"/>
                </a:cxn>
                <a:cxn ang="0">
                  <a:pos x="104" y="324"/>
                </a:cxn>
                <a:cxn ang="0">
                  <a:pos x="138" y="274"/>
                </a:cxn>
                <a:cxn ang="0">
                  <a:pos x="122" y="220"/>
                </a:cxn>
                <a:cxn ang="0">
                  <a:pos x="132" y="186"/>
                </a:cxn>
                <a:cxn ang="0">
                  <a:pos x="140" y="154"/>
                </a:cxn>
                <a:cxn ang="0">
                  <a:pos x="167" y="90"/>
                </a:cxn>
                <a:cxn ang="0">
                  <a:pos x="149" y="60"/>
                </a:cxn>
                <a:cxn ang="0">
                  <a:pos x="149" y="60"/>
                </a:cxn>
                <a:cxn ang="0">
                  <a:pos x="149" y="60"/>
                </a:cxn>
              </a:cxnLst>
              <a:rect l="0" t="0" r="r" b="b"/>
              <a:pathLst>
                <a:path w="167" h="384">
                  <a:moveTo>
                    <a:pt x="149" y="60"/>
                  </a:moveTo>
                  <a:lnTo>
                    <a:pt x="119" y="30"/>
                  </a:lnTo>
                  <a:lnTo>
                    <a:pt x="89" y="12"/>
                  </a:lnTo>
                  <a:lnTo>
                    <a:pt x="59" y="0"/>
                  </a:lnTo>
                  <a:lnTo>
                    <a:pt x="54" y="70"/>
                  </a:lnTo>
                  <a:lnTo>
                    <a:pt x="46" y="112"/>
                  </a:lnTo>
                  <a:lnTo>
                    <a:pt x="52" y="168"/>
                  </a:lnTo>
                  <a:lnTo>
                    <a:pt x="24" y="194"/>
                  </a:lnTo>
                  <a:lnTo>
                    <a:pt x="16" y="258"/>
                  </a:lnTo>
                  <a:lnTo>
                    <a:pt x="2" y="300"/>
                  </a:lnTo>
                  <a:lnTo>
                    <a:pt x="0" y="352"/>
                  </a:lnTo>
                  <a:lnTo>
                    <a:pt x="47" y="384"/>
                  </a:lnTo>
                  <a:lnTo>
                    <a:pt x="149" y="384"/>
                  </a:lnTo>
                  <a:lnTo>
                    <a:pt x="134" y="350"/>
                  </a:lnTo>
                  <a:lnTo>
                    <a:pt x="104" y="324"/>
                  </a:lnTo>
                  <a:lnTo>
                    <a:pt x="138" y="274"/>
                  </a:lnTo>
                  <a:lnTo>
                    <a:pt x="122" y="220"/>
                  </a:lnTo>
                  <a:lnTo>
                    <a:pt x="132" y="186"/>
                  </a:lnTo>
                  <a:lnTo>
                    <a:pt x="140" y="154"/>
                  </a:lnTo>
                  <a:lnTo>
                    <a:pt x="167" y="90"/>
                  </a:lnTo>
                  <a:lnTo>
                    <a:pt x="149" y="60"/>
                  </a:lnTo>
                  <a:lnTo>
                    <a:pt x="149" y="60"/>
                  </a:lnTo>
                  <a:lnTo>
                    <a:pt x="149" y="6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0" hangingPunct="0">
                <a:defRPr/>
              </a:pPr>
              <a:endParaRPr lang="en-US">
                <a:cs typeface="+mn-cs"/>
              </a:endParaRPr>
            </a:p>
          </p:txBody>
        </p:sp>
        <p:sp>
          <p:nvSpPr>
            <p:cNvPr id="67595" name="Freeform 11"/>
            <p:cNvSpPr>
              <a:spLocks/>
            </p:cNvSpPr>
            <p:nvPr/>
          </p:nvSpPr>
          <p:spPr bwMode="ltGray">
            <a:xfrm>
              <a:off x="4100" y="4020"/>
              <a:ext cx="166" cy="300"/>
            </a:xfrm>
            <a:custGeom>
              <a:avLst/>
              <a:gdLst/>
              <a:ahLst/>
              <a:cxnLst>
                <a:cxn ang="0">
                  <a:pos x="136" y="12"/>
                </a:cxn>
                <a:cxn ang="0">
                  <a:pos x="100" y="0"/>
                </a:cxn>
                <a:cxn ang="0">
                  <a:pos x="78" y="64"/>
                </a:cxn>
                <a:cxn ang="0">
                  <a:pos x="70" y="126"/>
                </a:cxn>
                <a:cxn ang="0">
                  <a:pos x="46" y="184"/>
                </a:cxn>
                <a:cxn ang="0">
                  <a:pos x="58" y="232"/>
                </a:cxn>
                <a:cxn ang="0">
                  <a:pos x="38" y="268"/>
                </a:cxn>
                <a:cxn ang="0">
                  <a:pos x="0" y="300"/>
                </a:cxn>
                <a:cxn ang="0">
                  <a:pos x="160" y="300"/>
                </a:cxn>
                <a:cxn ang="0">
                  <a:pos x="136" y="272"/>
                </a:cxn>
                <a:cxn ang="0">
                  <a:pos x="98" y="234"/>
                </a:cxn>
                <a:cxn ang="0">
                  <a:pos x="130" y="188"/>
                </a:cxn>
                <a:cxn ang="0">
                  <a:pos x="138" y="134"/>
                </a:cxn>
                <a:cxn ang="0">
                  <a:pos x="144" y="94"/>
                </a:cxn>
                <a:cxn ang="0">
                  <a:pos x="164" y="60"/>
                </a:cxn>
                <a:cxn ang="0">
                  <a:pos x="166" y="0"/>
                </a:cxn>
                <a:cxn ang="0">
                  <a:pos x="136" y="12"/>
                </a:cxn>
                <a:cxn ang="0">
                  <a:pos x="136" y="12"/>
                </a:cxn>
                <a:cxn ang="0">
                  <a:pos x="136" y="12"/>
                </a:cxn>
              </a:cxnLst>
              <a:rect l="0" t="0" r="r" b="b"/>
              <a:pathLst>
                <a:path w="166" h="300">
                  <a:moveTo>
                    <a:pt x="136" y="12"/>
                  </a:moveTo>
                  <a:lnTo>
                    <a:pt x="100" y="0"/>
                  </a:lnTo>
                  <a:lnTo>
                    <a:pt x="78" y="64"/>
                  </a:lnTo>
                  <a:lnTo>
                    <a:pt x="70" y="126"/>
                  </a:lnTo>
                  <a:lnTo>
                    <a:pt x="46" y="184"/>
                  </a:lnTo>
                  <a:lnTo>
                    <a:pt x="58" y="232"/>
                  </a:lnTo>
                  <a:lnTo>
                    <a:pt x="38" y="268"/>
                  </a:lnTo>
                  <a:lnTo>
                    <a:pt x="0" y="300"/>
                  </a:lnTo>
                  <a:lnTo>
                    <a:pt x="160" y="300"/>
                  </a:lnTo>
                  <a:lnTo>
                    <a:pt x="136" y="272"/>
                  </a:lnTo>
                  <a:lnTo>
                    <a:pt x="98" y="234"/>
                  </a:lnTo>
                  <a:lnTo>
                    <a:pt x="130" y="188"/>
                  </a:lnTo>
                  <a:lnTo>
                    <a:pt x="138" y="134"/>
                  </a:lnTo>
                  <a:lnTo>
                    <a:pt x="144" y="94"/>
                  </a:lnTo>
                  <a:lnTo>
                    <a:pt x="164" y="60"/>
                  </a:lnTo>
                  <a:lnTo>
                    <a:pt x="166" y="0"/>
                  </a:lnTo>
                  <a:lnTo>
                    <a:pt x="136" y="12"/>
                  </a:lnTo>
                  <a:lnTo>
                    <a:pt x="136" y="12"/>
                  </a:lnTo>
                  <a:lnTo>
                    <a:pt x="136"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0" hangingPunct="0">
                <a:defRPr/>
              </a:pPr>
              <a:endParaRPr lang="en-US">
                <a:cs typeface="+mn-cs"/>
              </a:endParaRPr>
            </a:p>
          </p:txBody>
        </p:sp>
        <p:sp>
          <p:nvSpPr>
            <p:cNvPr id="67596" name="Freeform 12"/>
            <p:cNvSpPr>
              <a:spLocks/>
            </p:cNvSpPr>
            <p:nvPr/>
          </p:nvSpPr>
          <p:spPr bwMode="ltGray">
            <a:xfrm>
              <a:off x="3910" y="4038"/>
              <a:ext cx="237" cy="282"/>
            </a:xfrm>
            <a:custGeom>
              <a:avLst/>
              <a:gdLst/>
              <a:ahLst/>
              <a:cxnLst>
                <a:cxn ang="0">
                  <a:pos x="201" y="0"/>
                </a:cxn>
                <a:cxn ang="0">
                  <a:pos x="183" y="0"/>
                </a:cxn>
                <a:cxn ang="0">
                  <a:pos x="158" y="50"/>
                </a:cxn>
                <a:cxn ang="0">
                  <a:pos x="148" y="92"/>
                </a:cxn>
                <a:cxn ang="0">
                  <a:pos x="120" y="144"/>
                </a:cxn>
                <a:cxn ang="0">
                  <a:pos x="82" y="182"/>
                </a:cxn>
                <a:cxn ang="0">
                  <a:pos x="60" y="232"/>
                </a:cxn>
                <a:cxn ang="0">
                  <a:pos x="0" y="282"/>
                </a:cxn>
                <a:cxn ang="0">
                  <a:pos x="128" y="282"/>
                </a:cxn>
                <a:cxn ang="0">
                  <a:pos x="154" y="254"/>
                </a:cxn>
                <a:cxn ang="0">
                  <a:pos x="158" y="196"/>
                </a:cxn>
                <a:cxn ang="0">
                  <a:pos x="188" y="148"/>
                </a:cxn>
                <a:cxn ang="0">
                  <a:pos x="196" y="70"/>
                </a:cxn>
                <a:cxn ang="0">
                  <a:pos x="237" y="0"/>
                </a:cxn>
                <a:cxn ang="0">
                  <a:pos x="201" y="0"/>
                </a:cxn>
                <a:cxn ang="0">
                  <a:pos x="201" y="0"/>
                </a:cxn>
                <a:cxn ang="0">
                  <a:pos x="201" y="0"/>
                </a:cxn>
              </a:cxnLst>
              <a:rect l="0" t="0" r="r" b="b"/>
              <a:pathLst>
                <a:path w="237" h="282">
                  <a:moveTo>
                    <a:pt x="201" y="0"/>
                  </a:moveTo>
                  <a:lnTo>
                    <a:pt x="183" y="0"/>
                  </a:lnTo>
                  <a:lnTo>
                    <a:pt x="158" y="50"/>
                  </a:lnTo>
                  <a:lnTo>
                    <a:pt x="148" y="92"/>
                  </a:lnTo>
                  <a:lnTo>
                    <a:pt x="120" y="144"/>
                  </a:lnTo>
                  <a:lnTo>
                    <a:pt x="82" y="182"/>
                  </a:lnTo>
                  <a:lnTo>
                    <a:pt x="60" y="232"/>
                  </a:lnTo>
                  <a:lnTo>
                    <a:pt x="0" y="282"/>
                  </a:lnTo>
                  <a:lnTo>
                    <a:pt x="128" y="282"/>
                  </a:lnTo>
                  <a:lnTo>
                    <a:pt x="154" y="254"/>
                  </a:lnTo>
                  <a:lnTo>
                    <a:pt x="158" y="196"/>
                  </a:lnTo>
                  <a:lnTo>
                    <a:pt x="188" y="148"/>
                  </a:lnTo>
                  <a:lnTo>
                    <a:pt x="196" y="70"/>
                  </a:lnTo>
                  <a:lnTo>
                    <a:pt x="237" y="0"/>
                  </a:lnTo>
                  <a:lnTo>
                    <a:pt x="201" y="0"/>
                  </a:lnTo>
                  <a:lnTo>
                    <a:pt x="201" y="0"/>
                  </a:lnTo>
                  <a:lnTo>
                    <a:pt x="201"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0" hangingPunct="0">
                <a:defRPr/>
              </a:pPr>
              <a:endParaRPr lang="en-US">
                <a:cs typeface="+mn-cs"/>
              </a:endParaRPr>
            </a:p>
          </p:txBody>
        </p:sp>
        <p:sp>
          <p:nvSpPr>
            <p:cNvPr id="67597" name="Freeform 13"/>
            <p:cNvSpPr>
              <a:spLocks/>
            </p:cNvSpPr>
            <p:nvPr/>
          </p:nvSpPr>
          <p:spPr bwMode="ltGray">
            <a:xfrm>
              <a:off x="3674" y="4086"/>
              <a:ext cx="196" cy="234"/>
            </a:xfrm>
            <a:custGeom>
              <a:avLst/>
              <a:gdLst/>
              <a:ahLst/>
              <a:cxnLst>
                <a:cxn ang="0">
                  <a:pos x="167" y="54"/>
                </a:cxn>
                <a:cxn ang="0">
                  <a:pos x="113" y="24"/>
                </a:cxn>
                <a:cxn ang="0">
                  <a:pos x="83" y="0"/>
                </a:cxn>
                <a:cxn ang="0">
                  <a:pos x="80" y="62"/>
                </a:cxn>
                <a:cxn ang="0">
                  <a:pos x="58" y="100"/>
                </a:cxn>
                <a:cxn ang="0">
                  <a:pos x="54" y="160"/>
                </a:cxn>
                <a:cxn ang="0">
                  <a:pos x="36" y="202"/>
                </a:cxn>
                <a:cxn ang="0">
                  <a:pos x="0" y="234"/>
                </a:cxn>
                <a:cxn ang="0">
                  <a:pos x="146" y="234"/>
                </a:cxn>
                <a:cxn ang="0">
                  <a:pos x="170" y="198"/>
                </a:cxn>
                <a:cxn ang="0">
                  <a:pos x="158" y="138"/>
                </a:cxn>
                <a:cxn ang="0">
                  <a:pos x="196" y="100"/>
                </a:cxn>
                <a:cxn ang="0">
                  <a:pos x="191" y="54"/>
                </a:cxn>
                <a:cxn ang="0">
                  <a:pos x="167" y="54"/>
                </a:cxn>
                <a:cxn ang="0">
                  <a:pos x="167" y="54"/>
                </a:cxn>
                <a:cxn ang="0">
                  <a:pos x="167" y="54"/>
                </a:cxn>
              </a:cxnLst>
              <a:rect l="0" t="0" r="r" b="b"/>
              <a:pathLst>
                <a:path w="196" h="234">
                  <a:moveTo>
                    <a:pt x="167" y="54"/>
                  </a:moveTo>
                  <a:lnTo>
                    <a:pt x="113" y="24"/>
                  </a:lnTo>
                  <a:lnTo>
                    <a:pt x="83" y="0"/>
                  </a:lnTo>
                  <a:lnTo>
                    <a:pt x="80" y="62"/>
                  </a:lnTo>
                  <a:lnTo>
                    <a:pt x="58" y="100"/>
                  </a:lnTo>
                  <a:lnTo>
                    <a:pt x="54" y="160"/>
                  </a:lnTo>
                  <a:lnTo>
                    <a:pt x="36" y="202"/>
                  </a:lnTo>
                  <a:lnTo>
                    <a:pt x="0" y="234"/>
                  </a:lnTo>
                  <a:lnTo>
                    <a:pt x="146" y="234"/>
                  </a:lnTo>
                  <a:lnTo>
                    <a:pt x="170" y="198"/>
                  </a:lnTo>
                  <a:lnTo>
                    <a:pt x="158" y="138"/>
                  </a:lnTo>
                  <a:lnTo>
                    <a:pt x="196" y="100"/>
                  </a:lnTo>
                  <a:lnTo>
                    <a:pt x="191" y="54"/>
                  </a:lnTo>
                  <a:lnTo>
                    <a:pt x="167" y="54"/>
                  </a:lnTo>
                  <a:lnTo>
                    <a:pt x="167" y="54"/>
                  </a:lnTo>
                  <a:lnTo>
                    <a:pt x="167" y="54"/>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0" hangingPunct="0">
                <a:defRPr/>
              </a:pPr>
              <a:endParaRPr lang="en-US">
                <a:cs typeface="+mn-cs"/>
              </a:endParaRPr>
            </a:p>
          </p:txBody>
        </p:sp>
        <p:sp>
          <p:nvSpPr>
            <p:cNvPr id="67598" name="Freeform 14"/>
            <p:cNvSpPr>
              <a:spLocks/>
            </p:cNvSpPr>
            <p:nvPr/>
          </p:nvSpPr>
          <p:spPr bwMode="ltGray">
            <a:xfrm>
              <a:off x="3476" y="4068"/>
              <a:ext cx="190" cy="252"/>
            </a:xfrm>
            <a:custGeom>
              <a:avLst/>
              <a:gdLst/>
              <a:ahLst/>
              <a:cxnLst>
                <a:cxn ang="0">
                  <a:pos x="190" y="0"/>
                </a:cxn>
                <a:cxn ang="0">
                  <a:pos x="166" y="0"/>
                </a:cxn>
                <a:cxn ang="0">
                  <a:pos x="158" y="38"/>
                </a:cxn>
                <a:cxn ang="0">
                  <a:pos x="138" y="120"/>
                </a:cxn>
                <a:cxn ang="0">
                  <a:pos x="94" y="180"/>
                </a:cxn>
                <a:cxn ang="0">
                  <a:pos x="62" y="234"/>
                </a:cxn>
                <a:cxn ang="0">
                  <a:pos x="0" y="252"/>
                </a:cxn>
                <a:cxn ang="0">
                  <a:pos x="128" y="252"/>
                </a:cxn>
                <a:cxn ang="0">
                  <a:pos x="142" y="188"/>
                </a:cxn>
                <a:cxn ang="0">
                  <a:pos x="186" y="90"/>
                </a:cxn>
                <a:cxn ang="0">
                  <a:pos x="190" y="38"/>
                </a:cxn>
                <a:cxn ang="0">
                  <a:pos x="190" y="0"/>
                </a:cxn>
                <a:cxn ang="0">
                  <a:pos x="190" y="0"/>
                </a:cxn>
                <a:cxn ang="0">
                  <a:pos x="190" y="0"/>
                </a:cxn>
                <a:cxn ang="0">
                  <a:pos x="190" y="0"/>
                </a:cxn>
              </a:cxnLst>
              <a:rect l="0" t="0" r="r" b="b"/>
              <a:pathLst>
                <a:path w="190" h="252">
                  <a:moveTo>
                    <a:pt x="190" y="0"/>
                  </a:moveTo>
                  <a:lnTo>
                    <a:pt x="166" y="0"/>
                  </a:lnTo>
                  <a:lnTo>
                    <a:pt x="158" y="38"/>
                  </a:lnTo>
                  <a:lnTo>
                    <a:pt x="138" y="120"/>
                  </a:lnTo>
                  <a:lnTo>
                    <a:pt x="94" y="180"/>
                  </a:lnTo>
                  <a:lnTo>
                    <a:pt x="62" y="234"/>
                  </a:lnTo>
                  <a:lnTo>
                    <a:pt x="0" y="252"/>
                  </a:lnTo>
                  <a:lnTo>
                    <a:pt x="128" y="252"/>
                  </a:lnTo>
                  <a:lnTo>
                    <a:pt x="142" y="188"/>
                  </a:lnTo>
                  <a:lnTo>
                    <a:pt x="186" y="90"/>
                  </a:lnTo>
                  <a:lnTo>
                    <a:pt x="190" y="38"/>
                  </a:lnTo>
                  <a:lnTo>
                    <a:pt x="190" y="0"/>
                  </a:lnTo>
                  <a:lnTo>
                    <a:pt x="190" y="0"/>
                  </a:lnTo>
                  <a:lnTo>
                    <a:pt x="190" y="0"/>
                  </a:lnTo>
                  <a:lnTo>
                    <a:pt x="190"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0" hangingPunct="0">
                <a:defRPr/>
              </a:pPr>
              <a:endParaRPr lang="en-US">
                <a:cs typeface="+mn-cs"/>
              </a:endParaRPr>
            </a:p>
          </p:txBody>
        </p:sp>
        <p:sp>
          <p:nvSpPr>
            <p:cNvPr id="67599" name="Freeform 15"/>
            <p:cNvSpPr>
              <a:spLocks/>
            </p:cNvSpPr>
            <p:nvPr/>
          </p:nvSpPr>
          <p:spPr bwMode="ltGray">
            <a:xfrm>
              <a:off x="3170" y="4188"/>
              <a:ext cx="230" cy="132"/>
            </a:xfrm>
            <a:custGeom>
              <a:avLst/>
              <a:gdLst/>
              <a:ahLst/>
              <a:cxnLst>
                <a:cxn ang="0">
                  <a:pos x="197" y="0"/>
                </a:cxn>
                <a:cxn ang="0">
                  <a:pos x="191" y="0"/>
                </a:cxn>
                <a:cxn ang="0">
                  <a:pos x="185" y="0"/>
                </a:cxn>
                <a:cxn ang="0">
                  <a:pos x="173" y="0"/>
                </a:cxn>
                <a:cxn ang="0">
                  <a:pos x="161" y="0"/>
                </a:cxn>
                <a:cxn ang="0">
                  <a:pos x="155" y="0"/>
                </a:cxn>
                <a:cxn ang="0">
                  <a:pos x="138" y="6"/>
                </a:cxn>
                <a:cxn ang="0">
                  <a:pos x="132" y="6"/>
                </a:cxn>
                <a:cxn ang="0">
                  <a:pos x="35" y="18"/>
                </a:cxn>
                <a:cxn ang="0">
                  <a:pos x="11" y="30"/>
                </a:cxn>
                <a:cxn ang="0">
                  <a:pos x="23" y="54"/>
                </a:cxn>
                <a:cxn ang="0">
                  <a:pos x="0" y="100"/>
                </a:cxn>
                <a:cxn ang="0">
                  <a:pos x="0" y="132"/>
                </a:cxn>
                <a:cxn ang="0">
                  <a:pos x="162" y="132"/>
                </a:cxn>
                <a:cxn ang="0">
                  <a:pos x="204" y="88"/>
                </a:cxn>
                <a:cxn ang="0">
                  <a:pos x="230" y="46"/>
                </a:cxn>
                <a:cxn ang="0">
                  <a:pos x="214" y="24"/>
                </a:cxn>
                <a:cxn ang="0">
                  <a:pos x="215" y="0"/>
                </a:cxn>
                <a:cxn ang="0">
                  <a:pos x="209" y="0"/>
                </a:cxn>
                <a:cxn ang="0">
                  <a:pos x="203" y="0"/>
                </a:cxn>
                <a:cxn ang="0">
                  <a:pos x="203" y="0"/>
                </a:cxn>
                <a:cxn ang="0">
                  <a:pos x="197" y="0"/>
                </a:cxn>
                <a:cxn ang="0">
                  <a:pos x="197" y="0"/>
                </a:cxn>
                <a:cxn ang="0">
                  <a:pos x="197" y="0"/>
                </a:cxn>
              </a:cxnLst>
              <a:rect l="0" t="0" r="r" b="b"/>
              <a:pathLst>
                <a:path w="230" h="132">
                  <a:moveTo>
                    <a:pt x="197" y="0"/>
                  </a:moveTo>
                  <a:lnTo>
                    <a:pt x="191" y="0"/>
                  </a:lnTo>
                  <a:lnTo>
                    <a:pt x="185" y="0"/>
                  </a:lnTo>
                  <a:lnTo>
                    <a:pt x="173" y="0"/>
                  </a:lnTo>
                  <a:lnTo>
                    <a:pt x="161" y="0"/>
                  </a:lnTo>
                  <a:lnTo>
                    <a:pt x="155" y="0"/>
                  </a:lnTo>
                  <a:lnTo>
                    <a:pt x="138" y="6"/>
                  </a:lnTo>
                  <a:lnTo>
                    <a:pt x="132" y="6"/>
                  </a:lnTo>
                  <a:lnTo>
                    <a:pt x="35" y="18"/>
                  </a:lnTo>
                  <a:lnTo>
                    <a:pt x="11" y="30"/>
                  </a:lnTo>
                  <a:lnTo>
                    <a:pt x="23" y="54"/>
                  </a:lnTo>
                  <a:lnTo>
                    <a:pt x="0" y="100"/>
                  </a:lnTo>
                  <a:lnTo>
                    <a:pt x="0" y="132"/>
                  </a:lnTo>
                  <a:lnTo>
                    <a:pt x="162" y="132"/>
                  </a:lnTo>
                  <a:lnTo>
                    <a:pt x="204" y="88"/>
                  </a:lnTo>
                  <a:lnTo>
                    <a:pt x="230" y="46"/>
                  </a:lnTo>
                  <a:lnTo>
                    <a:pt x="214" y="24"/>
                  </a:lnTo>
                  <a:lnTo>
                    <a:pt x="215" y="0"/>
                  </a:lnTo>
                  <a:lnTo>
                    <a:pt x="209" y="0"/>
                  </a:lnTo>
                  <a:lnTo>
                    <a:pt x="203" y="0"/>
                  </a:lnTo>
                  <a:lnTo>
                    <a:pt x="203" y="0"/>
                  </a:lnTo>
                  <a:lnTo>
                    <a:pt x="197" y="0"/>
                  </a:lnTo>
                  <a:lnTo>
                    <a:pt x="197" y="0"/>
                  </a:lnTo>
                  <a:lnTo>
                    <a:pt x="197"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0" hangingPunct="0">
                <a:defRPr/>
              </a:pPr>
              <a:endParaRPr lang="en-US">
                <a:cs typeface="+mn-cs"/>
              </a:endParaRPr>
            </a:p>
          </p:txBody>
        </p:sp>
        <p:sp>
          <p:nvSpPr>
            <p:cNvPr id="67600" name="Freeform 16"/>
            <p:cNvSpPr>
              <a:spLocks/>
            </p:cNvSpPr>
            <p:nvPr/>
          </p:nvSpPr>
          <p:spPr bwMode="ltGray">
            <a:xfrm>
              <a:off x="3044" y="4218"/>
              <a:ext cx="89" cy="102"/>
            </a:xfrm>
            <a:custGeom>
              <a:avLst/>
              <a:gdLst/>
              <a:ahLst/>
              <a:cxnLst>
                <a:cxn ang="0">
                  <a:pos x="71" y="0"/>
                </a:cxn>
                <a:cxn ang="0">
                  <a:pos x="66" y="48"/>
                </a:cxn>
                <a:cxn ang="0">
                  <a:pos x="30" y="72"/>
                </a:cxn>
                <a:cxn ang="0">
                  <a:pos x="0" y="102"/>
                </a:cxn>
                <a:cxn ang="0">
                  <a:pos x="66" y="102"/>
                </a:cxn>
                <a:cxn ang="0">
                  <a:pos x="88" y="56"/>
                </a:cxn>
                <a:cxn ang="0">
                  <a:pos x="89" y="6"/>
                </a:cxn>
                <a:cxn ang="0">
                  <a:pos x="71" y="0"/>
                </a:cxn>
                <a:cxn ang="0">
                  <a:pos x="71" y="0"/>
                </a:cxn>
                <a:cxn ang="0">
                  <a:pos x="71" y="0"/>
                </a:cxn>
              </a:cxnLst>
              <a:rect l="0" t="0" r="r" b="b"/>
              <a:pathLst>
                <a:path w="89" h="102">
                  <a:moveTo>
                    <a:pt x="71" y="0"/>
                  </a:moveTo>
                  <a:lnTo>
                    <a:pt x="66" y="48"/>
                  </a:lnTo>
                  <a:lnTo>
                    <a:pt x="30" y="72"/>
                  </a:lnTo>
                  <a:lnTo>
                    <a:pt x="0" y="102"/>
                  </a:lnTo>
                  <a:lnTo>
                    <a:pt x="66" y="102"/>
                  </a:lnTo>
                  <a:lnTo>
                    <a:pt x="88" y="56"/>
                  </a:lnTo>
                  <a:lnTo>
                    <a:pt x="89" y="6"/>
                  </a:lnTo>
                  <a:lnTo>
                    <a:pt x="71" y="0"/>
                  </a:lnTo>
                  <a:lnTo>
                    <a:pt x="71" y="0"/>
                  </a:lnTo>
                  <a:lnTo>
                    <a:pt x="71"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0" hangingPunct="0">
                <a:defRPr/>
              </a:pPr>
              <a:endParaRPr lang="en-US">
                <a:cs typeface="+mn-cs"/>
              </a:endParaRPr>
            </a:p>
          </p:txBody>
        </p:sp>
        <p:sp>
          <p:nvSpPr>
            <p:cNvPr id="67601" name="Freeform 17"/>
            <p:cNvSpPr>
              <a:spLocks/>
            </p:cNvSpPr>
            <p:nvPr/>
          </p:nvSpPr>
          <p:spPr bwMode="ltGray">
            <a:xfrm>
              <a:off x="5482" y="3367"/>
              <a:ext cx="278" cy="953"/>
            </a:xfrm>
            <a:custGeom>
              <a:avLst/>
              <a:gdLst/>
              <a:ahLst/>
              <a:cxnLst>
                <a:cxn ang="0">
                  <a:pos x="278" y="24"/>
                </a:cxn>
                <a:cxn ang="0">
                  <a:pos x="272" y="24"/>
                </a:cxn>
                <a:cxn ang="0">
                  <a:pos x="272" y="18"/>
                </a:cxn>
                <a:cxn ang="0">
                  <a:pos x="266" y="18"/>
                </a:cxn>
                <a:cxn ang="0">
                  <a:pos x="254" y="12"/>
                </a:cxn>
                <a:cxn ang="0">
                  <a:pos x="236" y="6"/>
                </a:cxn>
                <a:cxn ang="0">
                  <a:pos x="212" y="0"/>
                </a:cxn>
                <a:cxn ang="0">
                  <a:pos x="206" y="6"/>
                </a:cxn>
                <a:cxn ang="0">
                  <a:pos x="198" y="129"/>
                </a:cxn>
                <a:cxn ang="0">
                  <a:pos x="184" y="209"/>
                </a:cxn>
                <a:cxn ang="0">
                  <a:pos x="182" y="249"/>
                </a:cxn>
                <a:cxn ang="0">
                  <a:pos x="200" y="339"/>
                </a:cxn>
                <a:cxn ang="0">
                  <a:pos x="186" y="481"/>
                </a:cxn>
                <a:cxn ang="0">
                  <a:pos x="176" y="521"/>
                </a:cxn>
                <a:cxn ang="0">
                  <a:pos x="156" y="601"/>
                </a:cxn>
                <a:cxn ang="0">
                  <a:pos x="172" y="681"/>
                </a:cxn>
                <a:cxn ang="0">
                  <a:pos x="138" y="765"/>
                </a:cxn>
                <a:cxn ang="0">
                  <a:pos x="96" y="847"/>
                </a:cxn>
                <a:cxn ang="0">
                  <a:pos x="50" y="899"/>
                </a:cxn>
                <a:cxn ang="0">
                  <a:pos x="0" y="953"/>
                </a:cxn>
                <a:cxn ang="0">
                  <a:pos x="278" y="953"/>
                </a:cxn>
                <a:cxn ang="0">
                  <a:pos x="278" y="24"/>
                </a:cxn>
                <a:cxn ang="0">
                  <a:pos x="278" y="24"/>
                </a:cxn>
                <a:cxn ang="0">
                  <a:pos x="278" y="24"/>
                </a:cxn>
              </a:cxnLst>
              <a:rect l="0" t="0" r="r" b="b"/>
              <a:pathLst>
                <a:path w="278" h="953">
                  <a:moveTo>
                    <a:pt x="278" y="24"/>
                  </a:moveTo>
                  <a:lnTo>
                    <a:pt x="272" y="24"/>
                  </a:lnTo>
                  <a:lnTo>
                    <a:pt x="272" y="18"/>
                  </a:lnTo>
                  <a:lnTo>
                    <a:pt x="266" y="18"/>
                  </a:lnTo>
                  <a:lnTo>
                    <a:pt x="254" y="12"/>
                  </a:lnTo>
                  <a:lnTo>
                    <a:pt x="236" y="6"/>
                  </a:lnTo>
                  <a:lnTo>
                    <a:pt x="212" y="0"/>
                  </a:lnTo>
                  <a:lnTo>
                    <a:pt x="206" y="6"/>
                  </a:lnTo>
                  <a:lnTo>
                    <a:pt x="198" y="129"/>
                  </a:lnTo>
                  <a:lnTo>
                    <a:pt x="184" y="209"/>
                  </a:lnTo>
                  <a:lnTo>
                    <a:pt x="182" y="249"/>
                  </a:lnTo>
                  <a:lnTo>
                    <a:pt x="200" y="339"/>
                  </a:lnTo>
                  <a:lnTo>
                    <a:pt x="186" y="481"/>
                  </a:lnTo>
                  <a:lnTo>
                    <a:pt x="176" y="521"/>
                  </a:lnTo>
                  <a:lnTo>
                    <a:pt x="156" y="601"/>
                  </a:lnTo>
                  <a:lnTo>
                    <a:pt x="172" y="681"/>
                  </a:lnTo>
                  <a:lnTo>
                    <a:pt x="138" y="765"/>
                  </a:lnTo>
                  <a:lnTo>
                    <a:pt x="96" y="847"/>
                  </a:lnTo>
                  <a:lnTo>
                    <a:pt x="50" y="899"/>
                  </a:lnTo>
                  <a:lnTo>
                    <a:pt x="0" y="953"/>
                  </a:lnTo>
                  <a:lnTo>
                    <a:pt x="278" y="953"/>
                  </a:lnTo>
                  <a:lnTo>
                    <a:pt x="278" y="24"/>
                  </a:lnTo>
                  <a:lnTo>
                    <a:pt x="278" y="24"/>
                  </a:lnTo>
                  <a:lnTo>
                    <a:pt x="278" y="24"/>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0" hangingPunct="0">
                <a:defRPr/>
              </a:pPr>
              <a:endParaRPr lang="en-US">
                <a:cs typeface="+mn-cs"/>
              </a:endParaRPr>
            </a:p>
          </p:txBody>
        </p:sp>
      </p:grpSp>
      <p:sp>
        <p:nvSpPr>
          <p:cNvPr id="67602" name="Rectangle 18"/>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n-US" smtClean="0"/>
              <a:t>Click to edit Master title style</a:t>
            </a:r>
          </a:p>
        </p:txBody>
      </p:sp>
      <p:sp>
        <p:nvSpPr>
          <p:cNvPr id="67603" name="Rectangle 19"/>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effectLst>
                  <a:outerShdw blurRad="38100" dist="38100" dir="2700000" algn="tl">
                    <a:srgbClr val="000000"/>
                  </a:outerShdw>
                </a:effectLst>
                <a:cs typeface="+mn-cs"/>
              </a:defRPr>
            </a:lvl1pPr>
          </a:lstStyle>
          <a:p>
            <a:pPr>
              <a:defRPr/>
            </a:pPr>
            <a:fld id="{8BC7FBD5-6CAC-449A-AC2C-CFE5BDC6E8B6}" type="datetimeFigureOut">
              <a:rPr lang="en-US"/>
              <a:pPr>
                <a:defRPr/>
              </a:pPr>
              <a:t>4/25/2012</a:t>
            </a:fld>
            <a:endParaRPr lang="en-US"/>
          </a:p>
        </p:txBody>
      </p:sp>
      <p:sp>
        <p:nvSpPr>
          <p:cNvPr id="67604" name="Rectangle 20"/>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effectLst>
                  <a:outerShdw blurRad="38100" dist="38100" dir="2700000" algn="tl">
                    <a:srgbClr val="000000"/>
                  </a:outerShdw>
                </a:effectLst>
                <a:cs typeface="+mn-cs"/>
              </a:defRPr>
            </a:lvl1pPr>
          </a:lstStyle>
          <a:p>
            <a:pPr>
              <a:defRPr/>
            </a:pPr>
            <a:endParaRPr lang="en-US"/>
          </a:p>
        </p:txBody>
      </p:sp>
      <p:sp>
        <p:nvSpPr>
          <p:cNvPr id="67605" name="Rectangle 21"/>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effectLst>
                  <a:outerShdw blurRad="38100" dist="38100" dir="2700000" algn="tl">
                    <a:srgbClr val="000000"/>
                  </a:outerShdw>
                </a:effectLst>
                <a:cs typeface="+mn-cs"/>
              </a:defRPr>
            </a:lvl1pPr>
          </a:lstStyle>
          <a:p>
            <a:pPr>
              <a:defRPr/>
            </a:pPr>
            <a:fld id="{3F729375-5FF6-4A05-806D-4F6E4EEFD54C}" type="slidenum">
              <a:rPr lang="en-US"/>
              <a:pPr>
                <a:defRPr/>
              </a:pPr>
              <a:t>‹#›</a:t>
            </a:fld>
            <a:endParaRPr lang="en-US"/>
          </a:p>
        </p:txBody>
      </p:sp>
      <p:sp>
        <p:nvSpPr>
          <p:cNvPr id="67606" name="Rectangle 22"/>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699" r:id="rId1"/>
    <p:sldLayoutId id="2147483698" r:id="rId2"/>
    <p:sldLayoutId id="2147483697" r:id="rId3"/>
    <p:sldLayoutId id="2147483696" r:id="rId4"/>
    <p:sldLayoutId id="2147483695" r:id="rId5"/>
    <p:sldLayoutId id="2147483694" r:id="rId6"/>
    <p:sldLayoutId id="2147483693" r:id="rId7"/>
    <p:sldLayoutId id="2147483692" r:id="rId8"/>
    <p:sldLayoutId id="2147483691" r:id="rId9"/>
    <p:sldLayoutId id="2147483690" r:id="rId10"/>
    <p:sldLayoutId id="2147483689" r:id="rId11"/>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u"/>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u"/>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8" Type="http://schemas.openxmlformats.org/officeDocument/2006/relationships/hyperlink" Target="http://3.bp.blogspot.com/_RWk6lUcaD4E/SkEU0DyjFQI/AAAAAAAAAT4/0ofDL7XpT7Y/s1600-h/rbbb.JPG" TargetMode="External"/><Relationship Id="rId13" Type="http://schemas.openxmlformats.org/officeDocument/2006/relationships/hyperlink" Target="http://www.blogger.com/post-edit.g?blogID=7419993844872620591&amp;postID=9062810765058365778&amp;from=pencil" TargetMode="External"/><Relationship Id="rId18" Type="http://schemas.openxmlformats.org/officeDocument/2006/relationships/hyperlink" Target="http://www.blogger.com/rearrange?blogID=7419993844872620591&amp;widgetType=HTML&amp;widgetId=HTML7&amp;action=editWidget&amp;sectionId=sidebar-right-2-1" TargetMode="External"/><Relationship Id="rId26" Type="http://schemas.openxmlformats.org/officeDocument/2006/relationships/image" Target="../media/image11.wmf"/><Relationship Id="rId3" Type="http://schemas.openxmlformats.org/officeDocument/2006/relationships/hyperlink" Target="http://www.blogger.com/" TargetMode="External"/><Relationship Id="rId21" Type="http://schemas.openxmlformats.org/officeDocument/2006/relationships/image" Target="../media/image10.jpeg"/><Relationship Id="rId7" Type="http://schemas.openxmlformats.org/officeDocument/2006/relationships/image" Target="../media/image6.jpeg"/><Relationship Id="rId12" Type="http://schemas.openxmlformats.org/officeDocument/2006/relationships/image" Target="../media/image7.png"/><Relationship Id="rId17" Type="http://schemas.openxmlformats.org/officeDocument/2006/relationships/hyperlink" Target="http://www.blogger.com/rearrange?blogID=7419993844872620591&amp;widgetType=HTML&amp;widgetId=HTML5&amp;action=editWidget&amp;sectionId=sidebar-right-2-1" TargetMode="External"/><Relationship Id="rId25" Type="http://schemas.openxmlformats.org/officeDocument/2006/relationships/hyperlink" Target="http://www.blogger.com/rearrange?blogID=7419993844872620591&amp;widgetType=BlogList&amp;widgetId=BlogList1&amp;action=editWidget&amp;sectionId=sidebar-right-2-2" TargetMode="External"/><Relationship Id="rId2" Type="http://schemas.openxmlformats.org/officeDocument/2006/relationships/notesSlide" Target="../notesSlides/notesSlide7.xml"/><Relationship Id="rId16" Type="http://schemas.openxmlformats.org/officeDocument/2006/relationships/image" Target="../media/image9.png"/><Relationship Id="rId20" Type="http://schemas.openxmlformats.org/officeDocument/2006/relationships/hyperlink" Target="http://www.blogger.com/rearrange?blogID=7419993844872620591&amp;widgetType=HTML&amp;widgetId=HTML3&amp;action=editWidget&amp;sectionId=sidebar-right-2-1" TargetMode="External"/><Relationship Id="rId1" Type="http://schemas.openxmlformats.org/officeDocument/2006/relationships/slideLayout" Target="../slideLayouts/slideLayout2.xml"/><Relationship Id="rId6" Type="http://schemas.openxmlformats.org/officeDocument/2006/relationships/image" Target="../media/image5.jpeg"/><Relationship Id="rId11" Type="http://schemas.openxmlformats.org/officeDocument/2006/relationships/hyperlink" Target="http://www.blogger.com/email-post.g?blogID=7419993844872620591&amp;postID=9062810765058365778" TargetMode="External"/><Relationship Id="rId24" Type="http://schemas.openxmlformats.org/officeDocument/2006/relationships/hyperlink" Target="http://www.blogger.com/rearrange?blogID=7419993844872620591&amp;widgetType=HTML&amp;widgetId=HTML2&amp;action=editWidget&amp;sectionId=sidebar-right-2-2" TargetMode="External"/><Relationship Id="rId5" Type="http://schemas.openxmlformats.org/officeDocument/2006/relationships/image" Target="../media/image4.jpeg"/><Relationship Id="rId15" Type="http://schemas.openxmlformats.org/officeDocument/2006/relationships/hyperlink" Target="http://www.blogger.com/rearrange?blogID=7419993844872620591&amp;widgetType=HTML&amp;widgetId=HTML4&amp;action=editWidget&amp;sectionId=sidebar-right-2-1" TargetMode="External"/><Relationship Id="rId23" Type="http://schemas.openxmlformats.org/officeDocument/2006/relationships/hyperlink" Target="http://www.blogger.com/rearrange?blogID=7419993844872620591&amp;widgetType=Label&amp;widgetId=Label2&amp;action=editWidget&amp;sectionId=sidebar-right-2-2" TargetMode="External"/><Relationship Id="rId28" Type="http://schemas.openxmlformats.org/officeDocument/2006/relationships/image" Target="../media/image13.png"/><Relationship Id="rId10" Type="http://schemas.openxmlformats.org/officeDocument/2006/relationships/hyperlink" Target="http://3.bp.blogspot.com/_RWk6lUcaD4E/SkE8HHrf9nI/AAAAAAAAAUQ/mFlKkLQPpEA/s1600-h/brugada.JPG" TargetMode="External"/><Relationship Id="rId19" Type="http://schemas.openxmlformats.org/officeDocument/2006/relationships/hyperlink" Target="http://www.blogger.com/rearrange?blogID=7419993844872620591&amp;widgetType=HTML&amp;widgetId=HTML6&amp;action=editWidget&amp;sectionId=sidebar-right-2-1" TargetMode="External"/><Relationship Id="rId4" Type="http://schemas.openxmlformats.org/officeDocument/2006/relationships/hyperlink" Target="http://www.blogger.com/rearrange?blogID=7419993844872620591&amp;widgetType=Attribution&amp;widgetId=Attribution1&amp;action=editWidget&amp;sectionId=footer-3" TargetMode="External"/><Relationship Id="rId9" Type="http://schemas.openxmlformats.org/officeDocument/2006/relationships/hyperlink" Target="http://1.bp.blogspot.com/_RWk6lUcaD4E/SkEXwweqvXI/AAAAAAAAAUI/fzCZxBCatu4/s1600-h/arvd.JPG" TargetMode="External"/><Relationship Id="rId14" Type="http://schemas.openxmlformats.org/officeDocument/2006/relationships/image" Target="../media/image8.png"/><Relationship Id="rId22" Type="http://schemas.openxmlformats.org/officeDocument/2006/relationships/hyperlink" Target="http://www.blogger.com/rearrange?blogID=7419993844872620591&amp;widgetType=HTML&amp;widgetId=HTML1&amp;action=editWidget&amp;sectionId=sidebar-right-2-2" TargetMode="External"/><Relationship Id="rId27" Type="http://schemas.openxmlformats.org/officeDocument/2006/relationships/image" Target="../media/image12.wmf"/></Relationships>
</file>

<file path=ppt/slides/_rels/slide12.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le 1"/>
          <p:cNvSpPr>
            <a:spLocks noGrp="1"/>
          </p:cNvSpPr>
          <p:nvPr>
            <p:ph type="ctrTitle" idx="4294967295"/>
          </p:nvPr>
        </p:nvSpPr>
        <p:spPr>
          <a:xfrm>
            <a:off x="609600" y="533400"/>
            <a:ext cx="7772400" cy="1470025"/>
          </a:xfrm>
        </p:spPr>
        <p:txBody>
          <a:bodyPr anchorCtr="0"/>
          <a:lstStyle/>
          <a:p>
            <a:pPr eaLnBrk="1" hangingPunct="1">
              <a:defRPr/>
            </a:pPr>
            <a:r>
              <a:rPr lang="en-US" sz="5100"/>
              <a:t> </a:t>
            </a:r>
            <a:r>
              <a:rPr lang="en-US" sz="2800"/>
              <a:t>Arrhythmogenic Right Ventricular Dysplasia  </a:t>
            </a:r>
            <a:br>
              <a:rPr lang="en-US" sz="2800"/>
            </a:br>
            <a:r>
              <a:rPr lang="en-US" sz="2800"/>
              <a:t>ARVD</a:t>
            </a:r>
          </a:p>
        </p:txBody>
      </p:sp>
      <p:sp>
        <p:nvSpPr>
          <p:cNvPr id="3" name="Subtitle 2"/>
          <p:cNvSpPr>
            <a:spLocks noGrp="1"/>
          </p:cNvSpPr>
          <p:nvPr>
            <p:ph type="subTitle" idx="4294967295"/>
          </p:nvPr>
        </p:nvSpPr>
        <p:spPr>
          <a:xfrm>
            <a:off x="1447800" y="2133600"/>
            <a:ext cx="6400800" cy="2514600"/>
          </a:xfrm>
        </p:spPr>
        <p:txBody>
          <a:bodyPr>
            <a:normAutofit/>
          </a:bodyPr>
          <a:lstStyle/>
          <a:p>
            <a:pPr marL="0" indent="0" algn="ctr" eaLnBrk="1" hangingPunct="1">
              <a:buFont typeface="Wingdings" pitchFamily="2" charset="2"/>
              <a:buNone/>
              <a:defRPr/>
            </a:pPr>
            <a:r>
              <a:rPr lang="en-US" smtClean="0">
                <a:solidFill>
                  <a:srgbClr val="323232"/>
                </a:solidFill>
              </a:rPr>
              <a:t>Nicole Rice RN, BSN</a:t>
            </a:r>
          </a:p>
          <a:p>
            <a:pPr marL="0" indent="0" algn="ctr" eaLnBrk="1" hangingPunct="1">
              <a:buFont typeface="Wingdings" pitchFamily="2" charset="2"/>
              <a:buNone/>
              <a:defRPr/>
            </a:pPr>
            <a:r>
              <a:rPr lang="en-US" smtClean="0">
                <a:solidFill>
                  <a:srgbClr val="323232"/>
                </a:solidFill>
              </a:rPr>
              <a:t>March 7,2012</a:t>
            </a:r>
          </a:p>
          <a:p>
            <a:pPr marL="0" indent="0" algn="ctr" eaLnBrk="1" hangingPunct="1">
              <a:buFont typeface="Wingdings" pitchFamily="2" charset="2"/>
              <a:buNone/>
              <a:defRPr/>
            </a:pPr>
            <a:r>
              <a:rPr lang="en-US" smtClean="0">
                <a:solidFill>
                  <a:srgbClr val="323232"/>
                </a:solidFill>
              </a:rPr>
              <a:t>MSN 675</a:t>
            </a:r>
          </a:p>
        </p:txBody>
      </p:sp>
      <p:pic>
        <p:nvPicPr>
          <p:cNvPr id="14339" name="Picture 4" descr="MC900055182[1]"/>
          <p:cNvPicPr>
            <a:picLocks noChangeAspect="1" noChangeArrowheads="1"/>
          </p:cNvPicPr>
          <p:nvPr/>
        </p:nvPicPr>
        <p:blipFill>
          <a:blip r:embed="rId2"/>
          <a:srcRect/>
          <a:stretch>
            <a:fillRect/>
          </a:stretch>
        </p:blipFill>
        <p:spPr bwMode="auto">
          <a:xfrm>
            <a:off x="457200" y="3657600"/>
            <a:ext cx="2281238" cy="2728913"/>
          </a:xfrm>
          <a:prstGeom prst="rect">
            <a:avLst/>
          </a:prstGeom>
          <a:noFill/>
          <a:ln w="9525">
            <a:noFill/>
            <a:miter lim="800000"/>
            <a:headEnd/>
            <a:tailEnd/>
          </a:ln>
        </p:spPr>
      </p:pic>
      <p:sp>
        <p:nvSpPr>
          <p:cNvPr id="14341" name="Text Box 5"/>
          <p:cNvSpPr txBox="1">
            <a:spLocks noChangeArrowheads="1"/>
          </p:cNvSpPr>
          <p:nvPr/>
        </p:nvSpPr>
        <p:spPr bwMode="auto">
          <a:xfrm>
            <a:off x="365125" y="6394450"/>
            <a:ext cx="1087438" cy="228600"/>
          </a:xfrm>
          <a:prstGeom prst="rect">
            <a:avLst/>
          </a:prstGeom>
          <a:noFill/>
          <a:ln w="9525">
            <a:noFill/>
            <a:miter lim="800000"/>
            <a:headEnd/>
            <a:tailEnd/>
          </a:ln>
          <a:effectLst/>
        </p:spPr>
        <p:txBody>
          <a:bodyPr wrap="none">
            <a:spAutoFit/>
          </a:bodyPr>
          <a:lstStyle/>
          <a:p>
            <a:r>
              <a:rPr lang="en-US" sz="900"/>
              <a:t>Microsoft</a:t>
            </a:r>
            <a:r>
              <a:rPr lang="en-US" sz="800"/>
              <a:t> </a:t>
            </a:r>
            <a:r>
              <a:rPr lang="en-US" sz="900"/>
              <a:t>Cipart</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762000" y="1143000"/>
            <a:ext cx="7391400" cy="4486275"/>
          </a:xfrm>
          <a:prstGeom prst="rect">
            <a:avLst/>
          </a:prstGeom>
          <a:noFill/>
          <a:ln w="9525">
            <a:noFill/>
            <a:miter lim="800000"/>
            <a:headEnd/>
            <a:tailEnd/>
          </a:ln>
        </p:spPr>
        <p:txBody>
          <a:bodyPr>
            <a:spAutoFit/>
          </a:bodyPr>
          <a:lstStyle/>
          <a:p>
            <a:r>
              <a:rPr lang="en-US" b="1"/>
              <a:t>ECG abnormalities: </a:t>
            </a:r>
          </a:p>
          <a:p>
            <a:endParaRPr lang="en-US" b="1"/>
          </a:p>
          <a:p>
            <a:pPr>
              <a:buFont typeface="Arial" charset="0"/>
              <a:buChar char="•"/>
            </a:pPr>
            <a:r>
              <a:rPr lang="en-US"/>
              <a:t> 90% of patients have some abnormality, typically T wave inversions.  Also noted is a right bundle branch block. </a:t>
            </a:r>
          </a:p>
          <a:p>
            <a:pPr>
              <a:buFont typeface="Arial" charset="0"/>
              <a:buChar char="•"/>
            </a:pPr>
            <a:endParaRPr lang="en-US"/>
          </a:p>
          <a:p>
            <a:pPr>
              <a:buFont typeface="Arial" charset="0"/>
              <a:buChar char="•"/>
            </a:pPr>
            <a:r>
              <a:rPr lang="en-US"/>
              <a:t> “In addition, an epsilon wave secondary to slowing of intraventricular conduction. This wave is seen at the terminal notch in the QRS complex, and most often seen on signal-averaged ECG, (Andrews,Cook,Baumeister,Hickey (2010), p. 4.)”.  The epsilon wave is also described as “distinct waves of small amplitude present in the ST segment in right precordial leads, (Yerra,Caskey,Modi,Reddy (2008), p. 4)”.</a:t>
            </a:r>
          </a:p>
          <a:p>
            <a:pPr>
              <a:buFont typeface="Arial" charset="0"/>
              <a:buChar char="•"/>
            </a:pPr>
            <a:endParaRPr lang="en-US"/>
          </a:p>
          <a:p>
            <a:pPr>
              <a:buFont typeface="Arial" charset="0"/>
              <a:buChar char="•"/>
            </a:pPr>
            <a:r>
              <a:rPr lang="en-US"/>
              <a:t> Also noted are a wide QRS greater than 110 milliseconds and a prolonged S wave in leads V1 to V3 due to delayed RV repolarization.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ChangeArrowheads="1"/>
          </p:cNvSpPr>
          <p:nvPr>
            <p:ph type="title"/>
          </p:nvPr>
        </p:nvSpPr>
        <p:spPr/>
        <p:txBody>
          <a:bodyPr/>
          <a:lstStyle/>
          <a:p>
            <a:r>
              <a:rPr lang="en-US" smtClean="0">
                <a:effectLst/>
              </a:rPr>
              <a:t>Illustration of epsilon wave</a:t>
            </a:r>
          </a:p>
        </p:txBody>
      </p:sp>
      <p:sp>
        <p:nvSpPr>
          <p:cNvPr id="30722" name="Rectangle 3"/>
          <p:cNvSpPr>
            <a:spLocks noGrp="1" noChangeArrowheads="1"/>
          </p:cNvSpPr>
          <p:nvPr>
            <p:ph type="body" idx="1"/>
          </p:nvPr>
        </p:nvSpPr>
        <p:spPr/>
        <p:txBody>
          <a:bodyPr/>
          <a:lstStyle/>
          <a:p>
            <a:pPr>
              <a:buFont typeface="Wingdings" pitchFamily="2" charset="2"/>
              <a:buNone/>
            </a:pPr>
            <a:endParaRPr lang="en-US" sz="1400" smtClean="0">
              <a:effectLst/>
            </a:endParaRPr>
          </a:p>
          <a:p>
            <a:pPr>
              <a:buFont typeface="Wingdings" pitchFamily="2" charset="2"/>
              <a:buNone/>
            </a:pPr>
            <a:r>
              <a:rPr lang="en-US" sz="1400" smtClean="0">
                <a:effectLst/>
              </a:rPr>
              <a:t>Red triangles mark epsilon wave, also note inverted T wave.</a:t>
            </a:r>
          </a:p>
        </p:txBody>
      </p:sp>
      <p:sp>
        <p:nvSpPr>
          <p:cNvPr id="30723" name="Rectangle 20"/>
          <p:cNvSpPr>
            <a:spLocks noChangeArrowheads="1"/>
          </p:cNvSpPr>
          <p:nvPr/>
        </p:nvSpPr>
        <p:spPr bwMode="auto">
          <a:xfrm>
            <a:off x="-4524375" y="-276199600"/>
            <a:ext cx="9144000" cy="0"/>
          </a:xfrm>
          <a:prstGeom prst="rect">
            <a:avLst/>
          </a:prstGeom>
          <a:solidFill>
            <a:srgbClr val="CCCCCC"/>
          </a:solidFill>
          <a:ln w="9525">
            <a:noFill/>
            <a:miter lim="800000"/>
            <a:headEnd/>
            <a:tailEnd/>
          </a:ln>
        </p:spPr>
        <p:txBody>
          <a:bodyPr wrap="none" anchor="ctr">
            <a:spAutoFit/>
          </a:bodyPr>
          <a:lstStyle/>
          <a:p>
            <a:endParaRPr lang="en-US"/>
          </a:p>
        </p:txBody>
      </p:sp>
      <p:sp>
        <p:nvSpPr>
          <p:cNvPr id="30724" name="AutoShape 17"/>
          <p:cNvSpPr>
            <a:spLocks noChangeArrowheads="1"/>
          </p:cNvSpPr>
          <p:nvPr/>
        </p:nvSpPr>
        <p:spPr bwMode="auto">
          <a:xfrm>
            <a:off x="-4524375" y="-276199600"/>
            <a:ext cx="9048750" cy="40871775"/>
          </a:xfrm>
          <a:custGeom>
            <a:avLst/>
            <a:gdLst>
              <a:gd name="T0" fmla="*/ 2147483647 w 1000"/>
              <a:gd name="T1" fmla="*/ 2147483647 h 1000"/>
              <a:gd name="T2" fmla="*/ 2147483647 w 1000"/>
              <a:gd name="T3" fmla="*/ 2147483647 h 1000"/>
              <a:gd name="T4" fmla="*/ 2147483647 w 1000"/>
              <a:gd name="T5" fmla="*/ 2147483647 h 1000"/>
              <a:gd name="T6" fmla="*/ 2147483647 w 1000"/>
              <a:gd name="T7" fmla="*/ 2147483647 h 1000"/>
              <a:gd name="T8" fmla="*/ 2147483647 w 1000"/>
              <a:gd name="T9" fmla="*/ 2147483647 h 1000"/>
              <a:gd name="T10" fmla="*/ 2147483647 w 1000"/>
              <a:gd name="T11" fmla="*/ 2147483647 h 1000"/>
              <a:gd name="T12" fmla="*/ 2147483647 w 1000"/>
              <a:gd name="T13" fmla="*/ 2147483647 h 1000"/>
              <a:gd name="T14" fmla="*/ 2147483647 w 1000"/>
              <a:gd name="T15" fmla="*/ 2147483647 h 1000"/>
              <a:gd name="T16" fmla="*/ 2147483647 w 1000"/>
              <a:gd name="T17" fmla="*/ 2147483647 h 1000"/>
              <a:gd name="T18" fmla="*/ 2147483647 w 1000"/>
              <a:gd name="T19" fmla="*/ 2147483647 h 1000"/>
              <a:gd name="T20" fmla="*/ 2147483647 w 1000"/>
              <a:gd name="T21" fmla="*/ 2147483647 h 1000"/>
              <a:gd name="T22" fmla="*/ 2147483647 w 1000"/>
              <a:gd name="T23" fmla="*/ 2147483647 h 1000"/>
              <a:gd name="T24" fmla="*/ 2147483647 w 1000"/>
              <a:gd name="T25" fmla="*/ 2147483647 h 1000"/>
              <a:gd name="T26" fmla="*/ 2147483647 w 1000"/>
              <a:gd name="T27" fmla="*/ 2147483647 h 1000"/>
              <a:gd name="T28" fmla="*/ 2147483647 w 1000"/>
              <a:gd name="T29" fmla="*/ 2147483647 h 1000"/>
              <a:gd name="T30" fmla="*/ 2147483647 w 1000"/>
              <a:gd name="T31" fmla="*/ 2147483647 h 1000"/>
              <a:gd name="T32" fmla="*/ 2147483647 w 1000"/>
              <a:gd name="T33" fmla="*/ 2147483647 h 1000"/>
              <a:gd name="T34" fmla="*/ 2147483647 w 1000"/>
              <a:gd name="T35" fmla="*/ 2147483647 h 100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00"/>
              <a:gd name="T55" fmla="*/ 0 h 1000"/>
              <a:gd name="T56" fmla="*/ 1000 w 1000"/>
              <a:gd name="T57" fmla="*/ 1000 h 100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00" h="1000">
                <a:moveTo>
                  <a:pt x="95" y="90"/>
                </a:moveTo>
                <a:lnTo>
                  <a:pt x="95" y="42800"/>
                </a:lnTo>
                <a:lnTo>
                  <a:pt x="95" y="42787"/>
                </a:lnTo>
                <a:cubicBezTo>
                  <a:pt x="95" y="42788"/>
                  <a:pt x="95" y="42789"/>
                  <a:pt x="95" y="42789"/>
                </a:cubicBezTo>
                <a:moveTo>
                  <a:pt x="100" y="42795"/>
                </a:moveTo>
                <a:lnTo>
                  <a:pt x="9390" y="42795"/>
                </a:lnTo>
                <a:lnTo>
                  <a:pt x="9375" y="42790"/>
                </a:lnTo>
                <a:cubicBezTo>
                  <a:pt x="9375" y="42792"/>
                  <a:pt x="9377" y="42794"/>
                  <a:pt x="9379" y="42795"/>
                </a:cubicBezTo>
                <a:cubicBezTo>
                  <a:pt x="9382" y="42795"/>
                  <a:pt x="9385" y="42792"/>
                  <a:pt x="9385" y="42790"/>
                </a:cubicBezTo>
                <a:cubicBezTo>
                  <a:pt x="9385" y="42787"/>
                  <a:pt x="9382" y="42785"/>
                  <a:pt x="9380" y="42785"/>
                </a:cubicBezTo>
                <a:moveTo>
                  <a:pt x="9385" y="42790"/>
                </a:moveTo>
                <a:lnTo>
                  <a:pt x="9385" y="90"/>
                </a:lnTo>
                <a:lnTo>
                  <a:pt x="9379" y="95"/>
                </a:lnTo>
                <a:cubicBezTo>
                  <a:pt x="9379" y="95"/>
                  <a:pt x="9378" y="95"/>
                  <a:pt x="9377" y="95"/>
                </a:cubicBezTo>
                <a:moveTo>
                  <a:pt x="9380" y="95"/>
                </a:moveTo>
                <a:lnTo>
                  <a:pt x="100" y="95"/>
                </a:lnTo>
                <a:lnTo>
                  <a:pt x="97" y="95"/>
                </a:lnTo>
                <a:cubicBezTo>
                  <a:pt x="96" y="96"/>
                  <a:pt x="95" y="96"/>
                  <a:pt x="95" y="97"/>
                </a:cubicBezTo>
              </a:path>
            </a:pathLst>
          </a:custGeom>
          <a:noFill/>
          <a:ln w="19050">
            <a:solidFill>
              <a:srgbClr val="333333">
                <a:alpha val="39999"/>
              </a:srgbClr>
            </a:solidFill>
            <a:miter lim="1000000"/>
            <a:headEnd/>
            <a:tailEnd/>
          </a:ln>
        </p:spPr>
        <p:txBody>
          <a:bodyPr/>
          <a:lstStyle/>
          <a:p>
            <a:endParaRPr lang="en-US"/>
          </a:p>
        </p:txBody>
      </p:sp>
      <p:sp>
        <p:nvSpPr>
          <p:cNvPr id="30725" name="AutoShape 16"/>
          <p:cNvSpPr>
            <a:spLocks noChangeArrowheads="1"/>
          </p:cNvSpPr>
          <p:nvPr/>
        </p:nvSpPr>
        <p:spPr bwMode="auto">
          <a:xfrm>
            <a:off x="-4524375" y="-276199600"/>
            <a:ext cx="9048750" cy="40871775"/>
          </a:xfrm>
          <a:custGeom>
            <a:avLst/>
            <a:gdLst>
              <a:gd name="T0" fmla="*/ 2147483647 w 1000"/>
              <a:gd name="T1" fmla="*/ 2147483647 h 1000"/>
              <a:gd name="T2" fmla="*/ 2147483647 w 1000"/>
              <a:gd name="T3" fmla="*/ 2147483647 h 1000"/>
              <a:gd name="T4" fmla="*/ 2147483647 w 1000"/>
              <a:gd name="T5" fmla="*/ 2147483647 h 1000"/>
              <a:gd name="T6" fmla="*/ 2147483647 w 1000"/>
              <a:gd name="T7" fmla="*/ 2147483647 h 1000"/>
              <a:gd name="T8" fmla="*/ 2147483647 w 1000"/>
              <a:gd name="T9" fmla="*/ 2147483647 h 1000"/>
              <a:gd name="T10" fmla="*/ 2147483647 w 1000"/>
              <a:gd name="T11" fmla="*/ 2147483647 h 1000"/>
              <a:gd name="T12" fmla="*/ 2147483647 w 1000"/>
              <a:gd name="T13" fmla="*/ 2147483647 h 1000"/>
              <a:gd name="T14" fmla="*/ 2147483647 w 1000"/>
              <a:gd name="T15" fmla="*/ 2147483647 h 1000"/>
              <a:gd name="T16" fmla="*/ 2147483647 w 1000"/>
              <a:gd name="T17" fmla="*/ 2147483647 h 1000"/>
              <a:gd name="T18" fmla="*/ 2147483647 w 1000"/>
              <a:gd name="T19" fmla="*/ 2147483647 h 1000"/>
              <a:gd name="T20" fmla="*/ 2147483647 w 1000"/>
              <a:gd name="T21" fmla="*/ 2147483647 h 1000"/>
              <a:gd name="T22" fmla="*/ 2147483647 w 1000"/>
              <a:gd name="T23" fmla="*/ 2147483647 h 1000"/>
              <a:gd name="T24" fmla="*/ 2147483647 w 1000"/>
              <a:gd name="T25" fmla="*/ 2147483647 h 1000"/>
              <a:gd name="T26" fmla="*/ 2147483647 w 1000"/>
              <a:gd name="T27" fmla="*/ 2147483647 h 1000"/>
              <a:gd name="T28" fmla="*/ 2147483647 w 1000"/>
              <a:gd name="T29" fmla="*/ 2147483647 h 1000"/>
              <a:gd name="T30" fmla="*/ 2147483647 w 1000"/>
              <a:gd name="T31" fmla="*/ 2147483647 h 1000"/>
              <a:gd name="T32" fmla="*/ 2147483647 w 1000"/>
              <a:gd name="T33" fmla="*/ 2147483647 h 1000"/>
              <a:gd name="T34" fmla="*/ 2147483647 w 1000"/>
              <a:gd name="T35" fmla="*/ 2147483647 h 1000"/>
              <a:gd name="T36" fmla="*/ 2147483647 w 1000"/>
              <a:gd name="T37" fmla="*/ 2147483647 h 1000"/>
              <a:gd name="T38" fmla="*/ 2147483647 w 1000"/>
              <a:gd name="T39" fmla="*/ 2147483647 h 100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000"/>
              <a:gd name="T61" fmla="*/ 0 h 1000"/>
              <a:gd name="T62" fmla="*/ 1000 w 1000"/>
              <a:gd name="T63" fmla="*/ 1000 h 1000"/>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000" h="1000">
                <a:moveTo>
                  <a:pt x="85" y="85"/>
                </a:moveTo>
                <a:lnTo>
                  <a:pt x="85" y="42805"/>
                </a:lnTo>
                <a:lnTo>
                  <a:pt x="85" y="42791"/>
                </a:lnTo>
                <a:cubicBezTo>
                  <a:pt x="85" y="42792"/>
                  <a:pt x="85" y="42793"/>
                  <a:pt x="85" y="42794"/>
                </a:cubicBezTo>
                <a:cubicBezTo>
                  <a:pt x="84" y="42797"/>
                  <a:pt x="86" y="42800"/>
                  <a:pt x="87" y="42802"/>
                </a:cubicBezTo>
                <a:moveTo>
                  <a:pt x="95" y="42805"/>
                </a:moveTo>
                <a:lnTo>
                  <a:pt x="9395" y="42805"/>
                </a:lnTo>
                <a:lnTo>
                  <a:pt x="9377" y="42802"/>
                </a:lnTo>
                <a:cubicBezTo>
                  <a:pt x="9379" y="42803"/>
                  <a:pt x="9382" y="42805"/>
                  <a:pt x="9385" y="42805"/>
                </a:cubicBezTo>
                <a:cubicBezTo>
                  <a:pt x="9390" y="42805"/>
                  <a:pt x="9395" y="42800"/>
                  <a:pt x="9395" y="42795"/>
                </a:cubicBezTo>
                <a:cubicBezTo>
                  <a:pt x="9395" y="42792"/>
                  <a:pt x="9393" y="42789"/>
                  <a:pt x="9392" y="42787"/>
                </a:cubicBezTo>
                <a:moveTo>
                  <a:pt x="9395" y="42795"/>
                </a:moveTo>
                <a:lnTo>
                  <a:pt x="9395" y="85"/>
                </a:lnTo>
                <a:lnTo>
                  <a:pt x="9392" y="87"/>
                </a:lnTo>
                <a:cubicBezTo>
                  <a:pt x="9390" y="86"/>
                  <a:pt x="9387" y="85"/>
                  <a:pt x="9385" y="85"/>
                </a:cubicBezTo>
                <a:cubicBezTo>
                  <a:pt x="9383" y="84"/>
                  <a:pt x="9382" y="85"/>
                  <a:pt x="9381" y="85"/>
                </a:cubicBezTo>
                <a:moveTo>
                  <a:pt x="9385" y="85"/>
                </a:moveTo>
                <a:lnTo>
                  <a:pt x="95" y="85"/>
                </a:lnTo>
                <a:lnTo>
                  <a:pt x="91" y="85"/>
                </a:lnTo>
                <a:cubicBezTo>
                  <a:pt x="88" y="86"/>
                  <a:pt x="86" y="89"/>
                  <a:pt x="85" y="92"/>
                </a:cubicBezTo>
              </a:path>
            </a:pathLst>
          </a:custGeom>
          <a:noFill/>
          <a:ln w="19050">
            <a:solidFill>
              <a:srgbClr val="333333">
                <a:alpha val="32156"/>
              </a:srgbClr>
            </a:solidFill>
            <a:miter lim="1000000"/>
            <a:headEnd/>
            <a:tailEnd/>
          </a:ln>
        </p:spPr>
        <p:txBody>
          <a:bodyPr/>
          <a:lstStyle/>
          <a:p>
            <a:endParaRPr lang="en-US"/>
          </a:p>
        </p:txBody>
      </p:sp>
      <p:sp>
        <p:nvSpPr>
          <p:cNvPr id="30726" name="AutoShape 15"/>
          <p:cNvSpPr>
            <a:spLocks noChangeArrowheads="1"/>
          </p:cNvSpPr>
          <p:nvPr/>
        </p:nvSpPr>
        <p:spPr bwMode="auto">
          <a:xfrm>
            <a:off x="-4524375" y="-276199600"/>
            <a:ext cx="9048750" cy="40871775"/>
          </a:xfrm>
          <a:custGeom>
            <a:avLst/>
            <a:gdLst>
              <a:gd name="T0" fmla="*/ 2147483647 w 1000"/>
              <a:gd name="T1" fmla="*/ 2147483647 h 1000"/>
              <a:gd name="T2" fmla="*/ 2147483647 w 1000"/>
              <a:gd name="T3" fmla="*/ 2147483647 h 1000"/>
              <a:gd name="T4" fmla="*/ 2147483647 w 1000"/>
              <a:gd name="T5" fmla="*/ 2147483647 h 1000"/>
              <a:gd name="T6" fmla="*/ 2147483647 w 1000"/>
              <a:gd name="T7" fmla="*/ 2147483647 h 1000"/>
              <a:gd name="T8" fmla="*/ 2147483647 w 1000"/>
              <a:gd name="T9" fmla="*/ 2147483647 h 1000"/>
              <a:gd name="T10" fmla="*/ 2147483647 w 1000"/>
              <a:gd name="T11" fmla="*/ 2147483647 h 1000"/>
              <a:gd name="T12" fmla="*/ 2147483647 w 1000"/>
              <a:gd name="T13" fmla="*/ 2147483647 h 1000"/>
              <a:gd name="T14" fmla="*/ 2147483647 w 1000"/>
              <a:gd name="T15" fmla="*/ 2147483647 h 1000"/>
              <a:gd name="T16" fmla="*/ 2147483647 w 1000"/>
              <a:gd name="T17" fmla="*/ 2147483647 h 1000"/>
              <a:gd name="T18" fmla="*/ 2147483647 w 1000"/>
              <a:gd name="T19" fmla="*/ 2147483647 h 1000"/>
              <a:gd name="T20" fmla="*/ 2147483647 w 1000"/>
              <a:gd name="T21" fmla="*/ 2147483647 h 1000"/>
              <a:gd name="T22" fmla="*/ 2147483647 w 1000"/>
              <a:gd name="T23" fmla="*/ 2147483647 h 1000"/>
              <a:gd name="T24" fmla="*/ 2147483647 w 1000"/>
              <a:gd name="T25" fmla="*/ 2147483647 h 1000"/>
              <a:gd name="T26" fmla="*/ 2147483647 w 1000"/>
              <a:gd name="T27" fmla="*/ 2147483647 h 1000"/>
              <a:gd name="T28" fmla="*/ 2147483647 w 1000"/>
              <a:gd name="T29" fmla="*/ 2147483647 h 1000"/>
              <a:gd name="T30" fmla="*/ 2147483647 w 1000"/>
              <a:gd name="T31" fmla="*/ 2147483647 h 1000"/>
              <a:gd name="T32" fmla="*/ 2147483647 w 1000"/>
              <a:gd name="T33" fmla="*/ 2147483647 h 1000"/>
              <a:gd name="T34" fmla="*/ 2147483647 w 1000"/>
              <a:gd name="T35" fmla="*/ 2147483647 h 1000"/>
              <a:gd name="T36" fmla="*/ 2147483647 w 1000"/>
              <a:gd name="T37" fmla="*/ 2147483647 h 1000"/>
              <a:gd name="T38" fmla="*/ 2147483647 w 1000"/>
              <a:gd name="T39" fmla="*/ 2147483647 h 100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000"/>
              <a:gd name="T61" fmla="*/ 0 h 1000"/>
              <a:gd name="T62" fmla="*/ 1000 w 1000"/>
              <a:gd name="T63" fmla="*/ 1000 h 1000"/>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000" h="1000">
                <a:moveTo>
                  <a:pt x="75" y="80"/>
                </a:moveTo>
                <a:lnTo>
                  <a:pt x="75" y="42810"/>
                </a:lnTo>
                <a:lnTo>
                  <a:pt x="75" y="42796"/>
                </a:lnTo>
                <a:cubicBezTo>
                  <a:pt x="75" y="42797"/>
                  <a:pt x="75" y="42798"/>
                  <a:pt x="75" y="42799"/>
                </a:cubicBezTo>
                <a:cubicBezTo>
                  <a:pt x="74" y="42805"/>
                  <a:pt x="78" y="42810"/>
                  <a:pt x="83" y="42813"/>
                </a:cubicBezTo>
                <a:moveTo>
                  <a:pt x="90" y="42815"/>
                </a:moveTo>
                <a:lnTo>
                  <a:pt x="9400" y="42815"/>
                </a:lnTo>
                <a:lnTo>
                  <a:pt x="9383" y="42813"/>
                </a:lnTo>
                <a:cubicBezTo>
                  <a:pt x="9385" y="42814"/>
                  <a:pt x="9387" y="42815"/>
                  <a:pt x="9390" y="42815"/>
                </a:cubicBezTo>
                <a:cubicBezTo>
                  <a:pt x="9398" y="42815"/>
                  <a:pt x="9405" y="42808"/>
                  <a:pt x="9405" y="42800"/>
                </a:cubicBezTo>
                <a:cubicBezTo>
                  <a:pt x="9405" y="42797"/>
                  <a:pt x="9404" y="42795"/>
                  <a:pt x="9403" y="42793"/>
                </a:cubicBezTo>
                <a:moveTo>
                  <a:pt x="9405" y="42800"/>
                </a:moveTo>
                <a:lnTo>
                  <a:pt x="9405" y="80"/>
                </a:lnTo>
                <a:lnTo>
                  <a:pt x="9403" y="83"/>
                </a:lnTo>
                <a:cubicBezTo>
                  <a:pt x="9400" y="78"/>
                  <a:pt x="9395" y="75"/>
                  <a:pt x="9390" y="75"/>
                </a:cubicBezTo>
                <a:cubicBezTo>
                  <a:pt x="9388" y="74"/>
                  <a:pt x="9387" y="75"/>
                  <a:pt x="9386" y="75"/>
                </a:cubicBezTo>
                <a:moveTo>
                  <a:pt x="9390" y="75"/>
                </a:moveTo>
                <a:lnTo>
                  <a:pt x="90" y="75"/>
                </a:lnTo>
                <a:lnTo>
                  <a:pt x="86" y="75"/>
                </a:lnTo>
                <a:cubicBezTo>
                  <a:pt x="80" y="76"/>
                  <a:pt x="76" y="81"/>
                  <a:pt x="75" y="86"/>
                </a:cubicBezTo>
              </a:path>
            </a:pathLst>
          </a:custGeom>
          <a:noFill/>
          <a:ln w="19050">
            <a:solidFill>
              <a:srgbClr val="333333">
                <a:alpha val="25490"/>
              </a:srgbClr>
            </a:solidFill>
            <a:miter lim="1000000"/>
            <a:headEnd/>
            <a:tailEnd/>
          </a:ln>
        </p:spPr>
        <p:txBody>
          <a:bodyPr/>
          <a:lstStyle/>
          <a:p>
            <a:endParaRPr lang="en-US"/>
          </a:p>
        </p:txBody>
      </p:sp>
      <p:sp>
        <p:nvSpPr>
          <p:cNvPr id="30727" name="AutoShape 14"/>
          <p:cNvSpPr>
            <a:spLocks noChangeArrowheads="1"/>
          </p:cNvSpPr>
          <p:nvPr/>
        </p:nvSpPr>
        <p:spPr bwMode="auto">
          <a:xfrm>
            <a:off x="-4524375" y="-276199600"/>
            <a:ext cx="9048750" cy="40871775"/>
          </a:xfrm>
          <a:custGeom>
            <a:avLst/>
            <a:gdLst>
              <a:gd name="T0" fmla="*/ 2147483647 w 1000"/>
              <a:gd name="T1" fmla="*/ 2147483647 h 1000"/>
              <a:gd name="T2" fmla="*/ 2147483647 w 1000"/>
              <a:gd name="T3" fmla="*/ 2147483647 h 1000"/>
              <a:gd name="T4" fmla="*/ 2147483647 w 1000"/>
              <a:gd name="T5" fmla="*/ 2147483647 h 1000"/>
              <a:gd name="T6" fmla="*/ 2147483647 w 1000"/>
              <a:gd name="T7" fmla="*/ 2147483647 h 1000"/>
              <a:gd name="T8" fmla="*/ 2147483647 w 1000"/>
              <a:gd name="T9" fmla="*/ 2147483647 h 1000"/>
              <a:gd name="T10" fmla="*/ 2147483647 w 1000"/>
              <a:gd name="T11" fmla="*/ 2147483647 h 1000"/>
              <a:gd name="T12" fmla="*/ 2147483647 w 1000"/>
              <a:gd name="T13" fmla="*/ 2147483647 h 1000"/>
              <a:gd name="T14" fmla="*/ 2147483647 w 1000"/>
              <a:gd name="T15" fmla="*/ 2147483647 h 1000"/>
              <a:gd name="T16" fmla="*/ 2147483647 w 1000"/>
              <a:gd name="T17" fmla="*/ 2147483647 h 1000"/>
              <a:gd name="T18" fmla="*/ 2147483647 w 1000"/>
              <a:gd name="T19" fmla="*/ 2147483647 h 1000"/>
              <a:gd name="T20" fmla="*/ 2147483647 w 1000"/>
              <a:gd name="T21" fmla="*/ 2147483647 h 1000"/>
              <a:gd name="T22" fmla="*/ 2147483647 w 1000"/>
              <a:gd name="T23" fmla="*/ 2147483647 h 1000"/>
              <a:gd name="T24" fmla="*/ 2147483647 w 1000"/>
              <a:gd name="T25" fmla="*/ 2147483647 h 1000"/>
              <a:gd name="T26" fmla="*/ 2147483647 w 1000"/>
              <a:gd name="T27" fmla="*/ 2147483647 h 1000"/>
              <a:gd name="T28" fmla="*/ 2147483647 w 1000"/>
              <a:gd name="T29" fmla="*/ 2147483647 h 1000"/>
              <a:gd name="T30" fmla="*/ 2147483647 w 1000"/>
              <a:gd name="T31" fmla="*/ 2147483647 h 1000"/>
              <a:gd name="T32" fmla="*/ 2147483647 w 1000"/>
              <a:gd name="T33" fmla="*/ 2147483647 h 1000"/>
              <a:gd name="T34" fmla="*/ 2147483647 w 1000"/>
              <a:gd name="T35" fmla="*/ 2147483647 h 1000"/>
              <a:gd name="T36" fmla="*/ 2147483647 w 1000"/>
              <a:gd name="T37" fmla="*/ 2147483647 h 1000"/>
              <a:gd name="T38" fmla="*/ 2147483647 w 1000"/>
              <a:gd name="T39" fmla="*/ 2147483647 h 100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000"/>
              <a:gd name="T61" fmla="*/ 0 h 1000"/>
              <a:gd name="T62" fmla="*/ 1000 w 1000"/>
              <a:gd name="T63" fmla="*/ 1000 h 1000"/>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000" h="1000">
                <a:moveTo>
                  <a:pt x="65" y="75"/>
                </a:moveTo>
                <a:lnTo>
                  <a:pt x="65" y="42815"/>
                </a:lnTo>
                <a:lnTo>
                  <a:pt x="65" y="42801"/>
                </a:lnTo>
                <a:cubicBezTo>
                  <a:pt x="65" y="42802"/>
                  <a:pt x="65" y="42803"/>
                  <a:pt x="65" y="42804"/>
                </a:cubicBezTo>
                <a:cubicBezTo>
                  <a:pt x="64" y="42813"/>
                  <a:pt x="70" y="42821"/>
                  <a:pt x="78" y="42823"/>
                </a:cubicBezTo>
                <a:moveTo>
                  <a:pt x="85" y="42825"/>
                </a:moveTo>
                <a:lnTo>
                  <a:pt x="9405" y="42825"/>
                </a:lnTo>
                <a:lnTo>
                  <a:pt x="9388" y="42823"/>
                </a:lnTo>
                <a:cubicBezTo>
                  <a:pt x="9390" y="42824"/>
                  <a:pt x="9392" y="42825"/>
                  <a:pt x="9395" y="42825"/>
                </a:cubicBezTo>
                <a:cubicBezTo>
                  <a:pt x="9406" y="42825"/>
                  <a:pt x="9415" y="42816"/>
                  <a:pt x="9415" y="42805"/>
                </a:cubicBezTo>
                <a:cubicBezTo>
                  <a:pt x="9415" y="42802"/>
                  <a:pt x="9414" y="42800"/>
                  <a:pt x="9413" y="42798"/>
                </a:cubicBezTo>
                <a:moveTo>
                  <a:pt x="9415" y="42805"/>
                </a:moveTo>
                <a:lnTo>
                  <a:pt x="9415" y="75"/>
                </a:lnTo>
                <a:lnTo>
                  <a:pt x="9413" y="78"/>
                </a:lnTo>
                <a:cubicBezTo>
                  <a:pt x="9411" y="70"/>
                  <a:pt x="9403" y="65"/>
                  <a:pt x="9395" y="65"/>
                </a:cubicBezTo>
                <a:cubicBezTo>
                  <a:pt x="9393" y="64"/>
                  <a:pt x="9392" y="65"/>
                  <a:pt x="9391" y="65"/>
                </a:cubicBezTo>
                <a:moveTo>
                  <a:pt x="9395" y="65"/>
                </a:moveTo>
                <a:lnTo>
                  <a:pt x="85" y="65"/>
                </a:lnTo>
                <a:lnTo>
                  <a:pt x="81" y="65"/>
                </a:lnTo>
                <a:cubicBezTo>
                  <a:pt x="72" y="67"/>
                  <a:pt x="66" y="73"/>
                  <a:pt x="65" y="81"/>
                </a:cubicBezTo>
              </a:path>
            </a:pathLst>
          </a:custGeom>
          <a:noFill/>
          <a:ln w="19050">
            <a:solidFill>
              <a:srgbClr val="333333">
                <a:alpha val="20392"/>
              </a:srgbClr>
            </a:solidFill>
            <a:miter lim="1000000"/>
            <a:headEnd/>
            <a:tailEnd/>
          </a:ln>
        </p:spPr>
        <p:txBody>
          <a:bodyPr/>
          <a:lstStyle/>
          <a:p>
            <a:endParaRPr lang="en-US"/>
          </a:p>
        </p:txBody>
      </p:sp>
      <p:sp>
        <p:nvSpPr>
          <p:cNvPr id="30728" name="AutoShape 13"/>
          <p:cNvSpPr>
            <a:spLocks noChangeArrowheads="1"/>
          </p:cNvSpPr>
          <p:nvPr/>
        </p:nvSpPr>
        <p:spPr bwMode="auto">
          <a:xfrm>
            <a:off x="-4524375" y="-276199600"/>
            <a:ext cx="9048750" cy="40871775"/>
          </a:xfrm>
          <a:custGeom>
            <a:avLst/>
            <a:gdLst>
              <a:gd name="T0" fmla="*/ 2147483647 w 1000"/>
              <a:gd name="T1" fmla="*/ 2147483647 h 1000"/>
              <a:gd name="T2" fmla="*/ 2147483647 w 1000"/>
              <a:gd name="T3" fmla="*/ 2147483647 h 1000"/>
              <a:gd name="T4" fmla="*/ 2147483647 w 1000"/>
              <a:gd name="T5" fmla="*/ 2147483647 h 1000"/>
              <a:gd name="T6" fmla="*/ 2147483647 w 1000"/>
              <a:gd name="T7" fmla="*/ 2147483647 h 1000"/>
              <a:gd name="T8" fmla="*/ 2147483647 w 1000"/>
              <a:gd name="T9" fmla="*/ 2147483647 h 1000"/>
              <a:gd name="T10" fmla="*/ 2147483647 w 1000"/>
              <a:gd name="T11" fmla="*/ 2147483647 h 1000"/>
              <a:gd name="T12" fmla="*/ 2147483647 w 1000"/>
              <a:gd name="T13" fmla="*/ 2147483647 h 1000"/>
              <a:gd name="T14" fmla="*/ 2147483647 w 1000"/>
              <a:gd name="T15" fmla="*/ 2147483647 h 1000"/>
              <a:gd name="T16" fmla="*/ 2147483647 w 1000"/>
              <a:gd name="T17" fmla="*/ 2147483647 h 1000"/>
              <a:gd name="T18" fmla="*/ 2147483647 w 1000"/>
              <a:gd name="T19" fmla="*/ 2147483647 h 1000"/>
              <a:gd name="T20" fmla="*/ 2147483647 w 1000"/>
              <a:gd name="T21" fmla="*/ 2147483647 h 1000"/>
              <a:gd name="T22" fmla="*/ 2147483647 w 1000"/>
              <a:gd name="T23" fmla="*/ 2147483647 h 1000"/>
              <a:gd name="T24" fmla="*/ 2147483647 w 1000"/>
              <a:gd name="T25" fmla="*/ 2147483647 h 1000"/>
              <a:gd name="T26" fmla="*/ 2147483647 w 1000"/>
              <a:gd name="T27" fmla="*/ 2147483647 h 1000"/>
              <a:gd name="T28" fmla="*/ 2147483647 w 1000"/>
              <a:gd name="T29" fmla="*/ 2147483647 h 1000"/>
              <a:gd name="T30" fmla="*/ 2147483647 w 1000"/>
              <a:gd name="T31" fmla="*/ 2147483647 h 1000"/>
              <a:gd name="T32" fmla="*/ 2147483647 w 1000"/>
              <a:gd name="T33" fmla="*/ 2147483647 h 1000"/>
              <a:gd name="T34" fmla="*/ 2147483647 w 1000"/>
              <a:gd name="T35" fmla="*/ 2147483647 h 1000"/>
              <a:gd name="T36" fmla="*/ 2147483647 w 1000"/>
              <a:gd name="T37" fmla="*/ 2147483647 h 1000"/>
              <a:gd name="T38" fmla="*/ 2147483647 w 1000"/>
              <a:gd name="T39" fmla="*/ 2147483647 h 100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000"/>
              <a:gd name="T61" fmla="*/ 0 h 1000"/>
              <a:gd name="T62" fmla="*/ 1000 w 1000"/>
              <a:gd name="T63" fmla="*/ 1000 h 1000"/>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000" h="1000">
                <a:moveTo>
                  <a:pt x="55" y="70"/>
                </a:moveTo>
                <a:lnTo>
                  <a:pt x="55" y="42820"/>
                </a:lnTo>
                <a:lnTo>
                  <a:pt x="55" y="42805"/>
                </a:lnTo>
                <a:cubicBezTo>
                  <a:pt x="55" y="42807"/>
                  <a:pt x="55" y="42808"/>
                  <a:pt x="55" y="42809"/>
                </a:cubicBezTo>
                <a:cubicBezTo>
                  <a:pt x="54" y="42821"/>
                  <a:pt x="62" y="42831"/>
                  <a:pt x="73" y="42834"/>
                </a:cubicBezTo>
                <a:moveTo>
                  <a:pt x="80" y="42835"/>
                </a:moveTo>
                <a:lnTo>
                  <a:pt x="9410" y="42835"/>
                </a:lnTo>
                <a:lnTo>
                  <a:pt x="9393" y="42834"/>
                </a:lnTo>
                <a:cubicBezTo>
                  <a:pt x="9395" y="42834"/>
                  <a:pt x="9397" y="42835"/>
                  <a:pt x="9400" y="42835"/>
                </a:cubicBezTo>
                <a:cubicBezTo>
                  <a:pt x="9413" y="42835"/>
                  <a:pt x="9425" y="42823"/>
                  <a:pt x="9425" y="42810"/>
                </a:cubicBezTo>
                <a:cubicBezTo>
                  <a:pt x="9425" y="42807"/>
                  <a:pt x="9424" y="42805"/>
                  <a:pt x="9424" y="42803"/>
                </a:cubicBezTo>
                <a:moveTo>
                  <a:pt x="9425" y="42810"/>
                </a:moveTo>
                <a:lnTo>
                  <a:pt x="9425" y="70"/>
                </a:lnTo>
                <a:lnTo>
                  <a:pt x="9424" y="73"/>
                </a:lnTo>
                <a:cubicBezTo>
                  <a:pt x="9421" y="62"/>
                  <a:pt x="9411" y="55"/>
                  <a:pt x="9400" y="55"/>
                </a:cubicBezTo>
                <a:cubicBezTo>
                  <a:pt x="9398" y="54"/>
                  <a:pt x="9397" y="55"/>
                  <a:pt x="9395" y="55"/>
                </a:cubicBezTo>
                <a:moveTo>
                  <a:pt x="9400" y="55"/>
                </a:moveTo>
                <a:lnTo>
                  <a:pt x="80" y="55"/>
                </a:lnTo>
                <a:lnTo>
                  <a:pt x="75" y="55"/>
                </a:lnTo>
                <a:cubicBezTo>
                  <a:pt x="64" y="57"/>
                  <a:pt x="56" y="65"/>
                  <a:pt x="55" y="76"/>
                </a:cubicBezTo>
              </a:path>
            </a:pathLst>
          </a:custGeom>
          <a:noFill/>
          <a:ln w="19050">
            <a:solidFill>
              <a:srgbClr val="333333">
                <a:alpha val="16470"/>
              </a:srgbClr>
            </a:solidFill>
            <a:miter lim="1000000"/>
            <a:headEnd/>
            <a:tailEnd/>
          </a:ln>
        </p:spPr>
        <p:txBody>
          <a:bodyPr/>
          <a:lstStyle/>
          <a:p>
            <a:endParaRPr lang="en-US"/>
          </a:p>
        </p:txBody>
      </p:sp>
      <p:sp>
        <p:nvSpPr>
          <p:cNvPr id="30729" name="AutoShape 12"/>
          <p:cNvSpPr>
            <a:spLocks noChangeArrowheads="1"/>
          </p:cNvSpPr>
          <p:nvPr/>
        </p:nvSpPr>
        <p:spPr bwMode="auto">
          <a:xfrm>
            <a:off x="-4524375" y="-276199600"/>
            <a:ext cx="9048750" cy="40871775"/>
          </a:xfrm>
          <a:custGeom>
            <a:avLst/>
            <a:gdLst>
              <a:gd name="T0" fmla="*/ 2147483647 w 1000"/>
              <a:gd name="T1" fmla="*/ 2147483647 h 1000"/>
              <a:gd name="T2" fmla="*/ 2147483647 w 1000"/>
              <a:gd name="T3" fmla="*/ 2147483647 h 1000"/>
              <a:gd name="T4" fmla="*/ 2147483647 w 1000"/>
              <a:gd name="T5" fmla="*/ 2147483647 h 1000"/>
              <a:gd name="T6" fmla="*/ 2147483647 w 1000"/>
              <a:gd name="T7" fmla="*/ 2147483647 h 1000"/>
              <a:gd name="T8" fmla="*/ 2147483647 w 1000"/>
              <a:gd name="T9" fmla="*/ 2147483647 h 1000"/>
              <a:gd name="T10" fmla="*/ 2147483647 w 1000"/>
              <a:gd name="T11" fmla="*/ 2147483647 h 1000"/>
              <a:gd name="T12" fmla="*/ 2147483647 w 1000"/>
              <a:gd name="T13" fmla="*/ 2147483647 h 1000"/>
              <a:gd name="T14" fmla="*/ 2147483647 w 1000"/>
              <a:gd name="T15" fmla="*/ 2147483647 h 1000"/>
              <a:gd name="T16" fmla="*/ 2147483647 w 1000"/>
              <a:gd name="T17" fmla="*/ 2147483647 h 1000"/>
              <a:gd name="T18" fmla="*/ 2147483647 w 1000"/>
              <a:gd name="T19" fmla="*/ 2147483647 h 1000"/>
              <a:gd name="T20" fmla="*/ 2147483647 w 1000"/>
              <a:gd name="T21" fmla="*/ 2147483647 h 1000"/>
              <a:gd name="T22" fmla="*/ 2147483647 w 1000"/>
              <a:gd name="T23" fmla="*/ 2147483647 h 1000"/>
              <a:gd name="T24" fmla="*/ 2147483647 w 1000"/>
              <a:gd name="T25" fmla="*/ 2147483647 h 1000"/>
              <a:gd name="T26" fmla="*/ 2147483647 w 1000"/>
              <a:gd name="T27" fmla="*/ 2147483647 h 1000"/>
              <a:gd name="T28" fmla="*/ 2147483647 w 1000"/>
              <a:gd name="T29" fmla="*/ 2147483647 h 1000"/>
              <a:gd name="T30" fmla="*/ 2147483647 w 1000"/>
              <a:gd name="T31" fmla="*/ 2147483647 h 1000"/>
              <a:gd name="T32" fmla="*/ 2147483647 w 1000"/>
              <a:gd name="T33" fmla="*/ 2147483647 h 1000"/>
              <a:gd name="T34" fmla="*/ 2147483647 w 1000"/>
              <a:gd name="T35" fmla="*/ 2147483647 h 1000"/>
              <a:gd name="T36" fmla="*/ 2147483647 w 1000"/>
              <a:gd name="T37" fmla="*/ 2147483647 h 1000"/>
              <a:gd name="T38" fmla="*/ 2147483647 w 1000"/>
              <a:gd name="T39" fmla="*/ 2147483647 h 100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000"/>
              <a:gd name="T61" fmla="*/ 0 h 1000"/>
              <a:gd name="T62" fmla="*/ 1000 w 1000"/>
              <a:gd name="T63" fmla="*/ 1000 h 1000"/>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000" h="1000">
                <a:moveTo>
                  <a:pt x="45" y="65"/>
                </a:moveTo>
                <a:lnTo>
                  <a:pt x="45" y="42825"/>
                </a:lnTo>
                <a:lnTo>
                  <a:pt x="45" y="42810"/>
                </a:lnTo>
                <a:cubicBezTo>
                  <a:pt x="45" y="42812"/>
                  <a:pt x="45" y="42813"/>
                  <a:pt x="45" y="42814"/>
                </a:cubicBezTo>
                <a:cubicBezTo>
                  <a:pt x="44" y="42829"/>
                  <a:pt x="55" y="42841"/>
                  <a:pt x="69" y="42844"/>
                </a:cubicBezTo>
                <a:moveTo>
                  <a:pt x="75" y="42845"/>
                </a:moveTo>
                <a:lnTo>
                  <a:pt x="9415" y="42845"/>
                </a:lnTo>
                <a:lnTo>
                  <a:pt x="9399" y="42844"/>
                </a:lnTo>
                <a:cubicBezTo>
                  <a:pt x="9401" y="42844"/>
                  <a:pt x="9403" y="42845"/>
                  <a:pt x="9405" y="42845"/>
                </a:cubicBezTo>
                <a:cubicBezTo>
                  <a:pt x="9421" y="42845"/>
                  <a:pt x="9435" y="42831"/>
                  <a:pt x="9435" y="42815"/>
                </a:cubicBezTo>
                <a:cubicBezTo>
                  <a:pt x="9435" y="42813"/>
                  <a:pt x="9434" y="42811"/>
                  <a:pt x="9434" y="42809"/>
                </a:cubicBezTo>
                <a:moveTo>
                  <a:pt x="9435" y="42815"/>
                </a:moveTo>
                <a:lnTo>
                  <a:pt x="9435" y="65"/>
                </a:lnTo>
                <a:lnTo>
                  <a:pt x="9434" y="69"/>
                </a:lnTo>
                <a:cubicBezTo>
                  <a:pt x="9431" y="55"/>
                  <a:pt x="9419" y="45"/>
                  <a:pt x="9405" y="45"/>
                </a:cubicBezTo>
                <a:cubicBezTo>
                  <a:pt x="9403" y="44"/>
                  <a:pt x="9402" y="45"/>
                  <a:pt x="9400" y="45"/>
                </a:cubicBezTo>
                <a:moveTo>
                  <a:pt x="9405" y="45"/>
                </a:moveTo>
                <a:lnTo>
                  <a:pt x="75" y="45"/>
                </a:lnTo>
                <a:lnTo>
                  <a:pt x="70" y="45"/>
                </a:lnTo>
                <a:cubicBezTo>
                  <a:pt x="57" y="47"/>
                  <a:pt x="46" y="58"/>
                  <a:pt x="45" y="72"/>
                </a:cubicBezTo>
              </a:path>
            </a:pathLst>
          </a:custGeom>
          <a:noFill/>
          <a:ln w="19050">
            <a:solidFill>
              <a:srgbClr val="333333">
                <a:alpha val="12941"/>
              </a:srgbClr>
            </a:solidFill>
            <a:miter lim="1000000"/>
            <a:headEnd/>
            <a:tailEnd/>
          </a:ln>
        </p:spPr>
        <p:txBody>
          <a:bodyPr/>
          <a:lstStyle/>
          <a:p>
            <a:endParaRPr lang="en-US"/>
          </a:p>
        </p:txBody>
      </p:sp>
      <p:sp>
        <p:nvSpPr>
          <p:cNvPr id="30730" name="AutoShape 11"/>
          <p:cNvSpPr>
            <a:spLocks noChangeArrowheads="1"/>
          </p:cNvSpPr>
          <p:nvPr/>
        </p:nvSpPr>
        <p:spPr bwMode="auto">
          <a:xfrm>
            <a:off x="-4524375" y="-276199600"/>
            <a:ext cx="9048750" cy="40871775"/>
          </a:xfrm>
          <a:custGeom>
            <a:avLst/>
            <a:gdLst>
              <a:gd name="T0" fmla="*/ 2147483647 w 1000"/>
              <a:gd name="T1" fmla="*/ 2147483647 h 1000"/>
              <a:gd name="T2" fmla="*/ 2147483647 w 1000"/>
              <a:gd name="T3" fmla="*/ 2147483647 h 1000"/>
              <a:gd name="T4" fmla="*/ 2147483647 w 1000"/>
              <a:gd name="T5" fmla="*/ 2147483647 h 1000"/>
              <a:gd name="T6" fmla="*/ 2147483647 w 1000"/>
              <a:gd name="T7" fmla="*/ 2147483647 h 1000"/>
              <a:gd name="T8" fmla="*/ 2147483647 w 1000"/>
              <a:gd name="T9" fmla="*/ 2147483647 h 1000"/>
              <a:gd name="T10" fmla="*/ 2147483647 w 1000"/>
              <a:gd name="T11" fmla="*/ 2147483647 h 1000"/>
              <a:gd name="T12" fmla="*/ 2147483647 w 1000"/>
              <a:gd name="T13" fmla="*/ 2147483647 h 1000"/>
              <a:gd name="T14" fmla="*/ 2147483647 w 1000"/>
              <a:gd name="T15" fmla="*/ 2147483647 h 1000"/>
              <a:gd name="T16" fmla="*/ 2147483647 w 1000"/>
              <a:gd name="T17" fmla="*/ 2147483647 h 1000"/>
              <a:gd name="T18" fmla="*/ 2147483647 w 1000"/>
              <a:gd name="T19" fmla="*/ 2147483647 h 1000"/>
              <a:gd name="T20" fmla="*/ 2147483647 w 1000"/>
              <a:gd name="T21" fmla="*/ 2147483647 h 1000"/>
              <a:gd name="T22" fmla="*/ 2147483647 w 1000"/>
              <a:gd name="T23" fmla="*/ 2147483647 h 1000"/>
              <a:gd name="T24" fmla="*/ 2147483647 w 1000"/>
              <a:gd name="T25" fmla="*/ 2147483647 h 1000"/>
              <a:gd name="T26" fmla="*/ 2147483647 w 1000"/>
              <a:gd name="T27" fmla="*/ 2147483647 h 1000"/>
              <a:gd name="T28" fmla="*/ 2147483647 w 1000"/>
              <a:gd name="T29" fmla="*/ 2147483647 h 1000"/>
              <a:gd name="T30" fmla="*/ 2147483647 w 1000"/>
              <a:gd name="T31" fmla="*/ 2147483647 h 1000"/>
              <a:gd name="T32" fmla="*/ 2147483647 w 1000"/>
              <a:gd name="T33" fmla="*/ 2147483647 h 1000"/>
              <a:gd name="T34" fmla="*/ 2147483647 w 1000"/>
              <a:gd name="T35" fmla="*/ 2147483647 h 1000"/>
              <a:gd name="T36" fmla="*/ 2147483647 w 1000"/>
              <a:gd name="T37" fmla="*/ 2147483647 h 1000"/>
              <a:gd name="T38" fmla="*/ 2147483647 w 1000"/>
              <a:gd name="T39" fmla="*/ 2147483647 h 100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000"/>
              <a:gd name="T61" fmla="*/ 0 h 1000"/>
              <a:gd name="T62" fmla="*/ 1000 w 1000"/>
              <a:gd name="T63" fmla="*/ 1000 h 1000"/>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000" h="1000">
                <a:moveTo>
                  <a:pt x="35" y="60"/>
                </a:moveTo>
                <a:lnTo>
                  <a:pt x="35" y="42830"/>
                </a:lnTo>
                <a:lnTo>
                  <a:pt x="35" y="42815"/>
                </a:lnTo>
                <a:cubicBezTo>
                  <a:pt x="35" y="42817"/>
                  <a:pt x="35" y="42818"/>
                  <a:pt x="35" y="42819"/>
                </a:cubicBezTo>
                <a:cubicBezTo>
                  <a:pt x="34" y="42837"/>
                  <a:pt x="47" y="42851"/>
                  <a:pt x="64" y="42854"/>
                </a:cubicBezTo>
                <a:moveTo>
                  <a:pt x="70" y="42855"/>
                </a:moveTo>
                <a:lnTo>
                  <a:pt x="9420" y="42855"/>
                </a:lnTo>
                <a:lnTo>
                  <a:pt x="9404" y="42854"/>
                </a:lnTo>
                <a:cubicBezTo>
                  <a:pt x="9406" y="42854"/>
                  <a:pt x="9408" y="42855"/>
                  <a:pt x="9410" y="42855"/>
                </a:cubicBezTo>
                <a:cubicBezTo>
                  <a:pt x="9429" y="42855"/>
                  <a:pt x="9445" y="42839"/>
                  <a:pt x="9445" y="42820"/>
                </a:cubicBezTo>
                <a:cubicBezTo>
                  <a:pt x="9445" y="42818"/>
                  <a:pt x="9444" y="42816"/>
                  <a:pt x="9444" y="42814"/>
                </a:cubicBezTo>
                <a:moveTo>
                  <a:pt x="9445" y="42820"/>
                </a:moveTo>
                <a:lnTo>
                  <a:pt x="9445" y="60"/>
                </a:lnTo>
                <a:lnTo>
                  <a:pt x="9444" y="64"/>
                </a:lnTo>
                <a:cubicBezTo>
                  <a:pt x="9441" y="47"/>
                  <a:pt x="9427" y="35"/>
                  <a:pt x="9410" y="35"/>
                </a:cubicBezTo>
                <a:cubicBezTo>
                  <a:pt x="9408" y="34"/>
                  <a:pt x="9407" y="35"/>
                  <a:pt x="9405" y="35"/>
                </a:cubicBezTo>
                <a:moveTo>
                  <a:pt x="9410" y="35"/>
                </a:moveTo>
                <a:lnTo>
                  <a:pt x="70" y="35"/>
                </a:lnTo>
                <a:lnTo>
                  <a:pt x="65" y="35"/>
                </a:lnTo>
                <a:cubicBezTo>
                  <a:pt x="49" y="37"/>
                  <a:pt x="36" y="50"/>
                  <a:pt x="35" y="67"/>
                </a:cubicBezTo>
              </a:path>
            </a:pathLst>
          </a:custGeom>
          <a:noFill/>
          <a:ln w="19050">
            <a:solidFill>
              <a:srgbClr val="333333">
                <a:alpha val="10588"/>
              </a:srgbClr>
            </a:solidFill>
            <a:miter lim="1000000"/>
            <a:headEnd/>
            <a:tailEnd/>
          </a:ln>
        </p:spPr>
        <p:txBody>
          <a:bodyPr/>
          <a:lstStyle/>
          <a:p>
            <a:endParaRPr lang="en-US"/>
          </a:p>
        </p:txBody>
      </p:sp>
      <p:sp>
        <p:nvSpPr>
          <p:cNvPr id="30731" name="AutoShape 10"/>
          <p:cNvSpPr>
            <a:spLocks noChangeArrowheads="1"/>
          </p:cNvSpPr>
          <p:nvPr/>
        </p:nvSpPr>
        <p:spPr bwMode="auto">
          <a:xfrm>
            <a:off x="-4524375" y="-276199600"/>
            <a:ext cx="9048750" cy="40871775"/>
          </a:xfrm>
          <a:custGeom>
            <a:avLst/>
            <a:gdLst>
              <a:gd name="T0" fmla="*/ 2147483647 w 1000"/>
              <a:gd name="T1" fmla="*/ 2147483647 h 1000"/>
              <a:gd name="T2" fmla="*/ 2147483647 w 1000"/>
              <a:gd name="T3" fmla="*/ 2147483647 h 1000"/>
              <a:gd name="T4" fmla="*/ 2147483647 w 1000"/>
              <a:gd name="T5" fmla="*/ 2147483647 h 1000"/>
              <a:gd name="T6" fmla="*/ 2147483647 w 1000"/>
              <a:gd name="T7" fmla="*/ 2147483647 h 1000"/>
              <a:gd name="T8" fmla="*/ 2147483647 w 1000"/>
              <a:gd name="T9" fmla="*/ 2147483647 h 1000"/>
              <a:gd name="T10" fmla="*/ 2147483647 w 1000"/>
              <a:gd name="T11" fmla="*/ 2147483647 h 1000"/>
              <a:gd name="T12" fmla="*/ 2147483647 w 1000"/>
              <a:gd name="T13" fmla="*/ 2147483647 h 1000"/>
              <a:gd name="T14" fmla="*/ 2147483647 w 1000"/>
              <a:gd name="T15" fmla="*/ 2147483647 h 1000"/>
              <a:gd name="T16" fmla="*/ 2147483647 w 1000"/>
              <a:gd name="T17" fmla="*/ 2147483647 h 1000"/>
              <a:gd name="T18" fmla="*/ 2147483647 w 1000"/>
              <a:gd name="T19" fmla="*/ 2147483647 h 1000"/>
              <a:gd name="T20" fmla="*/ 2147483647 w 1000"/>
              <a:gd name="T21" fmla="*/ 2147483647 h 1000"/>
              <a:gd name="T22" fmla="*/ 2147483647 w 1000"/>
              <a:gd name="T23" fmla="*/ 2147483647 h 1000"/>
              <a:gd name="T24" fmla="*/ 2147483647 w 1000"/>
              <a:gd name="T25" fmla="*/ 2147483647 h 1000"/>
              <a:gd name="T26" fmla="*/ 2147483647 w 1000"/>
              <a:gd name="T27" fmla="*/ 2147483647 h 1000"/>
              <a:gd name="T28" fmla="*/ 2147483647 w 1000"/>
              <a:gd name="T29" fmla="*/ 2147483647 h 1000"/>
              <a:gd name="T30" fmla="*/ 2147483647 w 1000"/>
              <a:gd name="T31" fmla="*/ 2147483647 h 1000"/>
              <a:gd name="T32" fmla="*/ 2147483647 w 1000"/>
              <a:gd name="T33" fmla="*/ 2147483647 h 1000"/>
              <a:gd name="T34" fmla="*/ 2147483647 w 1000"/>
              <a:gd name="T35" fmla="*/ 2147483647 h 1000"/>
              <a:gd name="T36" fmla="*/ 2147483647 w 1000"/>
              <a:gd name="T37" fmla="*/ 2147483647 h 1000"/>
              <a:gd name="T38" fmla="*/ 2147483647 w 1000"/>
              <a:gd name="T39" fmla="*/ 2147483647 h 100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000"/>
              <a:gd name="T61" fmla="*/ 0 h 1000"/>
              <a:gd name="T62" fmla="*/ 1000 w 1000"/>
              <a:gd name="T63" fmla="*/ 1000 h 1000"/>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000" h="1000">
                <a:moveTo>
                  <a:pt x="25" y="55"/>
                </a:moveTo>
                <a:lnTo>
                  <a:pt x="25" y="42835"/>
                </a:lnTo>
                <a:lnTo>
                  <a:pt x="25" y="42820"/>
                </a:lnTo>
                <a:cubicBezTo>
                  <a:pt x="25" y="42822"/>
                  <a:pt x="25" y="42823"/>
                  <a:pt x="25" y="42824"/>
                </a:cubicBezTo>
                <a:cubicBezTo>
                  <a:pt x="24" y="42844"/>
                  <a:pt x="39" y="42861"/>
                  <a:pt x="59" y="42864"/>
                </a:cubicBezTo>
                <a:moveTo>
                  <a:pt x="65" y="42865"/>
                </a:moveTo>
                <a:lnTo>
                  <a:pt x="9425" y="42865"/>
                </a:lnTo>
                <a:lnTo>
                  <a:pt x="9409" y="42864"/>
                </a:lnTo>
                <a:cubicBezTo>
                  <a:pt x="9411" y="42864"/>
                  <a:pt x="9413" y="42865"/>
                  <a:pt x="9415" y="42865"/>
                </a:cubicBezTo>
                <a:cubicBezTo>
                  <a:pt x="9437" y="42865"/>
                  <a:pt x="9455" y="42847"/>
                  <a:pt x="9455" y="42825"/>
                </a:cubicBezTo>
                <a:cubicBezTo>
                  <a:pt x="9455" y="42823"/>
                  <a:pt x="9454" y="42821"/>
                  <a:pt x="9454" y="42819"/>
                </a:cubicBezTo>
                <a:moveTo>
                  <a:pt x="9455" y="42825"/>
                </a:moveTo>
                <a:lnTo>
                  <a:pt x="9455" y="55"/>
                </a:lnTo>
                <a:lnTo>
                  <a:pt x="9454" y="59"/>
                </a:lnTo>
                <a:cubicBezTo>
                  <a:pt x="9451" y="39"/>
                  <a:pt x="9434" y="25"/>
                  <a:pt x="9415" y="25"/>
                </a:cubicBezTo>
                <a:cubicBezTo>
                  <a:pt x="9413" y="24"/>
                  <a:pt x="9412" y="25"/>
                  <a:pt x="9410" y="25"/>
                </a:cubicBezTo>
                <a:moveTo>
                  <a:pt x="9415" y="25"/>
                </a:moveTo>
                <a:lnTo>
                  <a:pt x="65" y="25"/>
                </a:lnTo>
                <a:lnTo>
                  <a:pt x="60" y="25"/>
                </a:lnTo>
                <a:cubicBezTo>
                  <a:pt x="41" y="27"/>
                  <a:pt x="26" y="43"/>
                  <a:pt x="25" y="62"/>
                </a:cubicBezTo>
              </a:path>
            </a:pathLst>
          </a:custGeom>
          <a:noFill/>
          <a:ln w="19050">
            <a:solidFill>
              <a:srgbClr val="333333">
                <a:alpha val="8235"/>
              </a:srgbClr>
            </a:solidFill>
            <a:miter lim="1000000"/>
            <a:headEnd/>
            <a:tailEnd/>
          </a:ln>
        </p:spPr>
        <p:txBody>
          <a:bodyPr/>
          <a:lstStyle/>
          <a:p>
            <a:endParaRPr lang="en-US"/>
          </a:p>
        </p:txBody>
      </p:sp>
      <p:sp>
        <p:nvSpPr>
          <p:cNvPr id="30732" name="AutoShape 9"/>
          <p:cNvSpPr>
            <a:spLocks noChangeArrowheads="1"/>
          </p:cNvSpPr>
          <p:nvPr/>
        </p:nvSpPr>
        <p:spPr bwMode="auto">
          <a:xfrm>
            <a:off x="-4524375" y="-276199600"/>
            <a:ext cx="9048750" cy="40871775"/>
          </a:xfrm>
          <a:custGeom>
            <a:avLst/>
            <a:gdLst>
              <a:gd name="T0" fmla="*/ 2147483647 w 1000"/>
              <a:gd name="T1" fmla="*/ 2147483647 h 1000"/>
              <a:gd name="T2" fmla="*/ 2147483647 w 1000"/>
              <a:gd name="T3" fmla="*/ 2147483647 h 1000"/>
              <a:gd name="T4" fmla="*/ 2147483647 w 1000"/>
              <a:gd name="T5" fmla="*/ 2147483647 h 1000"/>
              <a:gd name="T6" fmla="*/ 2147483647 w 1000"/>
              <a:gd name="T7" fmla="*/ 2147483647 h 1000"/>
              <a:gd name="T8" fmla="*/ 2147483647 w 1000"/>
              <a:gd name="T9" fmla="*/ 2147483647 h 1000"/>
              <a:gd name="T10" fmla="*/ 2147483647 w 1000"/>
              <a:gd name="T11" fmla="*/ 2147483647 h 1000"/>
              <a:gd name="T12" fmla="*/ 2147483647 w 1000"/>
              <a:gd name="T13" fmla="*/ 2147483647 h 1000"/>
              <a:gd name="T14" fmla="*/ 2147483647 w 1000"/>
              <a:gd name="T15" fmla="*/ 2147483647 h 1000"/>
              <a:gd name="T16" fmla="*/ 2147483647 w 1000"/>
              <a:gd name="T17" fmla="*/ 2147483647 h 1000"/>
              <a:gd name="T18" fmla="*/ 2147483647 w 1000"/>
              <a:gd name="T19" fmla="*/ 2147483647 h 1000"/>
              <a:gd name="T20" fmla="*/ 2147483647 w 1000"/>
              <a:gd name="T21" fmla="*/ 2147483647 h 1000"/>
              <a:gd name="T22" fmla="*/ 2147483647 w 1000"/>
              <a:gd name="T23" fmla="*/ 2147483647 h 1000"/>
              <a:gd name="T24" fmla="*/ 2147483647 w 1000"/>
              <a:gd name="T25" fmla="*/ 2147483647 h 1000"/>
              <a:gd name="T26" fmla="*/ 2147483647 w 1000"/>
              <a:gd name="T27" fmla="*/ 2147483647 h 1000"/>
              <a:gd name="T28" fmla="*/ 2147483647 w 1000"/>
              <a:gd name="T29" fmla="*/ 2147483647 h 1000"/>
              <a:gd name="T30" fmla="*/ 2147483647 w 1000"/>
              <a:gd name="T31" fmla="*/ 2147483647 h 1000"/>
              <a:gd name="T32" fmla="*/ 2147483647 w 1000"/>
              <a:gd name="T33" fmla="*/ 2147483647 h 1000"/>
              <a:gd name="T34" fmla="*/ 2147483647 w 1000"/>
              <a:gd name="T35" fmla="*/ 2147483647 h 1000"/>
              <a:gd name="T36" fmla="*/ 2147483647 w 1000"/>
              <a:gd name="T37" fmla="*/ 2147483647 h 1000"/>
              <a:gd name="T38" fmla="*/ 2147483647 w 1000"/>
              <a:gd name="T39" fmla="*/ 2147483647 h 100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000"/>
              <a:gd name="T61" fmla="*/ 0 h 1000"/>
              <a:gd name="T62" fmla="*/ 1000 w 1000"/>
              <a:gd name="T63" fmla="*/ 1000 h 1000"/>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000" h="1000">
                <a:moveTo>
                  <a:pt x="15" y="50"/>
                </a:moveTo>
                <a:lnTo>
                  <a:pt x="15" y="42840"/>
                </a:lnTo>
                <a:lnTo>
                  <a:pt x="15" y="42825"/>
                </a:lnTo>
                <a:cubicBezTo>
                  <a:pt x="15" y="42827"/>
                  <a:pt x="15" y="42828"/>
                  <a:pt x="15" y="42829"/>
                </a:cubicBezTo>
                <a:cubicBezTo>
                  <a:pt x="14" y="42852"/>
                  <a:pt x="31" y="42871"/>
                  <a:pt x="54" y="42874"/>
                </a:cubicBezTo>
                <a:moveTo>
                  <a:pt x="60" y="42875"/>
                </a:moveTo>
                <a:lnTo>
                  <a:pt x="9430" y="42875"/>
                </a:lnTo>
                <a:lnTo>
                  <a:pt x="9414" y="42874"/>
                </a:lnTo>
                <a:cubicBezTo>
                  <a:pt x="9416" y="42874"/>
                  <a:pt x="9418" y="42875"/>
                  <a:pt x="9420" y="42875"/>
                </a:cubicBezTo>
                <a:cubicBezTo>
                  <a:pt x="9444" y="42875"/>
                  <a:pt x="9465" y="42854"/>
                  <a:pt x="9465" y="42830"/>
                </a:cubicBezTo>
                <a:cubicBezTo>
                  <a:pt x="9465" y="42828"/>
                  <a:pt x="9464" y="42826"/>
                  <a:pt x="9464" y="42824"/>
                </a:cubicBezTo>
                <a:moveTo>
                  <a:pt x="9465" y="42830"/>
                </a:moveTo>
                <a:lnTo>
                  <a:pt x="9465" y="50"/>
                </a:lnTo>
                <a:lnTo>
                  <a:pt x="9464" y="54"/>
                </a:lnTo>
                <a:cubicBezTo>
                  <a:pt x="9461" y="31"/>
                  <a:pt x="9442" y="15"/>
                  <a:pt x="9420" y="15"/>
                </a:cubicBezTo>
                <a:cubicBezTo>
                  <a:pt x="9418" y="14"/>
                  <a:pt x="9417" y="15"/>
                  <a:pt x="9415" y="15"/>
                </a:cubicBezTo>
                <a:moveTo>
                  <a:pt x="9420" y="15"/>
                </a:moveTo>
                <a:lnTo>
                  <a:pt x="60" y="15"/>
                </a:lnTo>
                <a:lnTo>
                  <a:pt x="55" y="15"/>
                </a:lnTo>
                <a:cubicBezTo>
                  <a:pt x="33" y="17"/>
                  <a:pt x="16" y="35"/>
                  <a:pt x="15" y="57"/>
                </a:cubicBezTo>
              </a:path>
            </a:pathLst>
          </a:custGeom>
          <a:noFill/>
          <a:ln w="19050">
            <a:solidFill>
              <a:srgbClr val="333333">
                <a:alpha val="6667"/>
              </a:srgbClr>
            </a:solidFill>
            <a:miter lim="1000000"/>
            <a:headEnd/>
            <a:tailEnd/>
          </a:ln>
        </p:spPr>
        <p:txBody>
          <a:bodyPr/>
          <a:lstStyle/>
          <a:p>
            <a:endParaRPr lang="en-US"/>
          </a:p>
        </p:txBody>
      </p:sp>
      <p:sp>
        <p:nvSpPr>
          <p:cNvPr id="30733" name="AutoShape 8"/>
          <p:cNvSpPr>
            <a:spLocks noChangeArrowheads="1"/>
          </p:cNvSpPr>
          <p:nvPr/>
        </p:nvSpPr>
        <p:spPr bwMode="auto">
          <a:xfrm>
            <a:off x="-4524375" y="-276199600"/>
            <a:ext cx="9048750" cy="40871775"/>
          </a:xfrm>
          <a:custGeom>
            <a:avLst/>
            <a:gdLst>
              <a:gd name="T0" fmla="*/ 2147483647 w 1000"/>
              <a:gd name="T1" fmla="*/ 2147483647 h 1000"/>
              <a:gd name="T2" fmla="*/ 2147483647 w 1000"/>
              <a:gd name="T3" fmla="*/ 2147483647 h 1000"/>
              <a:gd name="T4" fmla="*/ 2147483647 w 1000"/>
              <a:gd name="T5" fmla="*/ 2147483647 h 1000"/>
              <a:gd name="T6" fmla="*/ 2147483647 w 1000"/>
              <a:gd name="T7" fmla="*/ 2147483647 h 1000"/>
              <a:gd name="T8" fmla="*/ 2147483647 w 1000"/>
              <a:gd name="T9" fmla="*/ 2147483647 h 1000"/>
              <a:gd name="T10" fmla="*/ 2147483647 w 1000"/>
              <a:gd name="T11" fmla="*/ 2147483647 h 1000"/>
              <a:gd name="T12" fmla="*/ 2147483647 w 1000"/>
              <a:gd name="T13" fmla="*/ 2147483647 h 1000"/>
              <a:gd name="T14" fmla="*/ 2147483647 w 1000"/>
              <a:gd name="T15" fmla="*/ 2147483647 h 1000"/>
              <a:gd name="T16" fmla="*/ 2147483647 w 1000"/>
              <a:gd name="T17" fmla="*/ 2147483647 h 1000"/>
              <a:gd name="T18" fmla="*/ 2147483647 w 1000"/>
              <a:gd name="T19" fmla="*/ 2147483647 h 1000"/>
              <a:gd name="T20" fmla="*/ 2147483647 w 1000"/>
              <a:gd name="T21" fmla="*/ 2147483647 h 1000"/>
              <a:gd name="T22" fmla="*/ 2147483647 w 1000"/>
              <a:gd name="T23" fmla="*/ 2147483647 h 1000"/>
              <a:gd name="T24" fmla="*/ 2147483647 w 1000"/>
              <a:gd name="T25" fmla="*/ 2147483647 h 1000"/>
              <a:gd name="T26" fmla="*/ 2147483647 w 1000"/>
              <a:gd name="T27" fmla="*/ 2147483647 h 1000"/>
              <a:gd name="T28" fmla="*/ 2147483647 w 1000"/>
              <a:gd name="T29" fmla="*/ 2147483647 h 1000"/>
              <a:gd name="T30" fmla="*/ 2147483647 w 1000"/>
              <a:gd name="T31" fmla="*/ 2147483647 h 1000"/>
              <a:gd name="T32" fmla="*/ 2147483647 w 1000"/>
              <a:gd name="T33" fmla="*/ 2147483647 h 1000"/>
              <a:gd name="T34" fmla="*/ 2147483647 w 1000"/>
              <a:gd name="T35" fmla="*/ 2147483647 h 1000"/>
              <a:gd name="T36" fmla="*/ 2147483647 w 1000"/>
              <a:gd name="T37" fmla="*/ 2147483647 h 1000"/>
              <a:gd name="T38" fmla="*/ 2147483647 w 1000"/>
              <a:gd name="T39" fmla="*/ 2147483647 h 100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000"/>
              <a:gd name="T61" fmla="*/ 0 h 1000"/>
              <a:gd name="T62" fmla="*/ 1000 w 1000"/>
              <a:gd name="T63" fmla="*/ 1000 h 1000"/>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000" h="1000">
                <a:moveTo>
                  <a:pt x="5" y="45"/>
                </a:moveTo>
                <a:lnTo>
                  <a:pt x="5" y="42845"/>
                </a:lnTo>
                <a:lnTo>
                  <a:pt x="5" y="42830"/>
                </a:lnTo>
                <a:cubicBezTo>
                  <a:pt x="5" y="42831"/>
                  <a:pt x="5" y="42833"/>
                  <a:pt x="5" y="42834"/>
                </a:cubicBezTo>
                <a:cubicBezTo>
                  <a:pt x="4" y="42860"/>
                  <a:pt x="24" y="42881"/>
                  <a:pt x="49" y="42884"/>
                </a:cubicBezTo>
                <a:moveTo>
                  <a:pt x="55" y="42885"/>
                </a:moveTo>
                <a:lnTo>
                  <a:pt x="9435" y="42885"/>
                </a:lnTo>
                <a:lnTo>
                  <a:pt x="9419" y="42884"/>
                </a:lnTo>
                <a:cubicBezTo>
                  <a:pt x="9421" y="42884"/>
                  <a:pt x="9423" y="42885"/>
                  <a:pt x="9425" y="42885"/>
                </a:cubicBezTo>
                <a:cubicBezTo>
                  <a:pt x="9452" y="42885"/>
                  <a:pt x="9475" y="42862"/>
                  <a:pt x="9475" y="42835"/>
                </a:cubicBezTo>
                <a:cubicBezTo>
                  <a:pt x="9475" y="42833"/>
                  <a:pt x="9474" y="42831"/>
                  <a:pt x="9474" y="42829"/>
                </a:cubicBezTo>
                <a:moveTo>
                  <a:pt x="9475" y="42835"/>
                </a:moveTo>
                <a:lnTo>
                  <a:pt x="9475" y="45"/>
                </a:lnTo>
                <a:lnTo>
                  <a:pt x="9474" y="49"/>
                </a:lnTo>
                <a:cubicBezTo>
                  <a:pt x="9471" y="24"/>
                  <a:pt x="9450" y="5"/>
                  <a:pt x="9425" y="5"/>
                </a:cubicBezTo>
                <a:cubicBezTo>
                  <a:pt x="9423" y="4"/>
                  <a:pt x="9421" y="5"/>
                  <a:pt x="9420" y="5"/>
                </a:cubicBezTo>
                <a:moveTo>
                  <a:pt x="9425" y="5"/>
                </a:moveTo>
                <a:lnTo>
                  <a:pt x="55" y="5"/>
                </a:lnTo>
                <a:lnTo>
                  <a:pt x="50" y="5"/>
                </a:lnTo>
                <a:cubicBezTo>
                  <a:pt x="25" y="7"/>
                  <a:pt x="6" y="27"/>
                  <a:pt x="5" y="52"/>
                </a:cubicBezTo>
              </a:path>
            </a:pathLst>
          </a:custGeom>
          <a:noFill/>
          <a:ln w="19050">
            <a:solidFill>
              <a:srgbClr val="333333">
                <a:alpha val="5490"/>
              </a:srgbClr>
            </a:solidFill>
            <a:miter lim="1000000"/>
            <a:headEnd/>
            <a:tailEnd/>
          </a:ln>
        </p:spPr>
        <p:txBody>
          <a:bodyPr/>
          <a:lstStyle/>
          <a:p>
            <a:endParaRPr lang="en-US"/>
          </a:p>
        </p:txBody>
      </p:sp>
      <p:sp>
        <p:nvSpPr>
          <p:cNvPr id="30734" name="Rectangle 30"/>
          <p:cNvSpPr>
            <a:spLocks noChangeArrowheads="1"/>
          </p:cNvSpPr>
          <p:nvPr/>
        </p:nvSpPr>
        <p:spPr bwMode="auto">
          <a:xfrm>
            <a:off x="-4524375" y="-253798388"/>
            <a:ext cx="0" cy="0"/>
          </a:xfrm>
          <a:prstGeom prst="rect">
            <a:avLst/>
          </a:prstGeom>
          <a:solidFill>
            <a:srgbClr val="FFFFFF"/>
          </a:solidFill>
          <a:ln w="9525">
            <a:noFill/>
            <a:miter lim="800000"/>
            <a:headEnd/>
            <a:tailEnd/>
          </a:ln>
        </p:spPr>
        <p:txBody>
          <a:bodyPr wrap="none" rIns="-2570940" anchor="ctr">
            <a:spAutoFit/>
          </a:bodyPr>
          <a:lstStyle/>
          <a:p>
            <a:endParaRPr lang="en-US"/>
          </a:p>
        </p:txBody>
      </p:sp>
      <p:sp>
        <p:nvSpPr>
          <p:cNvPr id="30735" name="Rectangle 61"/>
          <p:cNvSpPr>
            <a:spLocks noChangeArrowheads="1"/>
          </p:cNvSpPr>
          <p:nvPr/>
        </p:nvSpPr>
        <p:spPr bwMode="auto">
          <a:xfrm>
            <a:off x="-4524375" y="-253798388"/>
            <a:ext cx="9144000" cy="0"/>
          </a:xfrm>
          <a:prstGeom prst="rect">
            <a:avLst/>
          </a:prstGeom>
          <a:solidFill>
            <a:srgbClr val="FFFFFF"/>
          </a:solidFill>
          <a:ln w="9525">
            <a:noFill/>
            <a:miter lim="800000"/>
            <a:headEnd/>
            <a:tailEnd/>
          </a:ln>
        </p:spPr>
        <p:txBody>
          <a:bodyPr wrap="none" bIns="-228528" anchor="ctr">
            <a:spAutoFit/>
          </a:bodyPr>
          <a:lstStyle/>
          <a:p>
            <a:endParaRPr lang="en-US"/>
          </a:p>
        </p:txBody>
      </p:sp>
      <p:graphicFrame>
        <p:nvGraphicFramePr>
          <p:cNvPr id="35914" name="Group 74"/>
          <p:cNvGraphicFramePr>
            <a:graphicFrameLocks noGrp="1"/>
          </p:cNvGraphicFramePr>
          <p:nvPr/>
        </p:nvGraphicFramePr>
        <p:xfrm>
          <a:off x="-4524375" y="-253798388"/>
          <a:ext cx="2327275" cy="517525"/>
        </p:xfrm>
        <a:graphic>
          <a:graphicData uri="http://schemas.openxmlformats.org/drawingml/2006/table">
            <a:tbl>
              <a:tblPr/>
              <a:tblGrid>
                <a:gridCol w="208280"/>
                <a:gridCol w="2119313"/>
              </a:tblGrid>
              <a:tr h="0">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itchFamily="2" charset="2"/>
                        <a:buNone/>
                        <a:tabLst/>
                      </a:pPr>
                      <a:endParaRPr kumimoji="0" lang="en-US" sz="2800" b="0" i="0" u="none" strike="noStrike" cap="none" normalizeH="0" baseline="0" smtClean="0">
                        <a:ln>
                          <a:noFill/>
                        </a:ln>
                        <a:solidFill>
                          <a:schemeClr val="tx1"/>
                        </a:solidFill>
                        <a:effectLst/>
                        <a:latin typeface="Verdana" pitchFamily="34" charset="0"/>
                      </a:endParaRPr>
                    </a:p>
                  </a:txBody>
                  <a:tcPr anchor="ctr" horzOverflow="overflow">
                    <a:lnL cap="flat">
                      <a:noFill/>
                    </a:lnL>
                    <a:lnR w="0" cap="flat" cmpd="sng" algn="ctr">
                      <a:solidFill>
                        <a:srgbClr val="EEEEEE"/>
                      </a:solidFill>
                      <a:prstDash val="solid"/>
                      <a:round/>
                      <a:headEnd type="none" w="med" len="med"/>
                      <a:tailEnd type="none" w="med" len="med"/>
                    </a:lnR>
                    <a:lnT cap="fla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itchFamily="2" charset="2"/>
                        <a:buNone/>
                        <a:tabLst/>
                      </a:pPr>
                      <a:endParaRPr kumimoji="0" lang="en-US" sz="2800" b="0" i="0" u="none" strike="noStrike" cap="none" normalizeH="0" baseline="0" smtClean="0">
                        <a:ln>
                          <a:noFill/>
                        </a:ln>
                        <a:solidFill>
                          <a:schemeClr val="tx1"/>
                        </a:solidFill>
                        <a:effectLst/>
                        <a:latin typeface="Verdana" pitchFamily="34" charset="0"/>
                      </a:endParaRPr>
                    </a:p>
                  </a:txBody>
                  <a:tcPr horzOverflow="overflow">
                    <a:lnL w="0" cap="flat" cmpd="sng" algn="ctr">
                      <a:solidFill>
                        <a:srgbClr val="EEEEEE"/>
                      </a:solidFill>
                      <a:prstDash val="solid"/>
                      <a:round/>
                      <a:headEnd type="none" w="med" len="med"/>
                      <a:tailEnd type="none" w="med" len="med"/>
                    </a:lnL>
                    <a:lnR cap="flat">
                      <a:noFill/>
                    </a:lnR>
                    <a:lnT cap="flat">
                      <a:noFill/>
                    </a:lnT>
                    <a:lnB cap="flat">
                      <a:noFill/>
                    </a:lnB>
                    <a:lnTlToBr>
                      <a:noFill/>
                    </a:lnTlToBr>
                    <a:lnBlToTr>
                      <a:noFill/>
                    </a:lnBlToTr>
                    <a:solidFill>
                      <a:srgbClr val="FFFFFF"/>
                    </a:solidFill>
                  </a:tcPr>
                </a:tc>
              </a:tr>
            </a:tbl>
          </a:graphicData>
        </a:graphic>
      </p:graphicFrame>
      <p:sp>
        <p:nvSpPr>
          <p:cNvPr id="30740" name="Rectangle 75"/>
          <p:cNvSpPr>
            <a:spLocks noChangeArrowheads="1"/>
          </p:cNvSpPr>
          <p:nvPr/>
        </p:nvSpPr>
        <p:spPr bwMode="auto">
          <a:xfrm>
            <a:off x="-4524375" y="-253280863"/>
            <a:ext cx="2576512" cy="4575175"/>
          </a:xfrm>
          <a:prstGeom prst="rect">
            <a:avLst/>
          </a:prstGeom>
          <a:solidFill>
            <a:srgbClr val="FFFFFF"/>
          </a:solidFill>
          <a:ln w="9525">
            <a:noFill/>
            <a:miter lim="800000"/>
            <a:headEnd/>
            <a:tailEnd/>
          </a:ln>
        </p:spPr>
        <p:txBody>
          <a:bodyPr wrap="none" lIns="0" tIns="0" rIns="119025" bIns="79350" anchor="ctr">
            <a:spAutoFit/>
          </a:bodyPr>
          <a:lstStyle/>
          <a:p>
            <a:r>
              <a:rPr lang="en-US"/>
              <a:t>Powered by </a:t>
            </a:r>
            <a:r>
              <a:rPr lang="en-US">
                <a:hlinkClick r:id="rId3"/>
              </a:rPr>
              <a:t>Blogger</a:t>
            </a:r>
            <a:r>
              <a:rPr lang="en-US"/>
              <a:t>. </a:t>
            </a:r>
          </a:p>
          <a:p>
            <a:pPr eaLnBrk="0" fontAlgn="t" hangingPunct="0"/>
            <a:r>
              <a:rPr lang="en-US" sz="6000" b="1">
                <a:solidFill>
                  <a:srgbClr val="FFFFFF"/>
                </a:solidFill>
                <a:latin typeface="Arial" charset="0"/>
                <a:hlinkClick r:id="rId4" tooltip="Edit"/>
              </a:rPr>
              <a:t>  </a:t>
            </a:r>
            <a:r>
              <a:rPr lang="en-US" sz="1000" b="1">
                <a:solidFill>
                  <a:srgbClr val="FFFFFF"/>
                </a:solidFill>
              </a:rPr>
              <a:t> </a:t>
            </a:r>
            <a:r>
              <a:rPr lang="en-US" sz="6000" b="1">
                <a:solidFill>
                  <a:srgbClr val="FFFFFF"/>
                </a:solidFill>
                <a:latin typeface="Arial" charset="0"/>
              </a:rPr>
              <a:t> </a:t>
            </a:r>
            <a:endParaRPr lang="en-US" sz="900"/>
          </a:p>
          <a:p>
            <a:pPr eaLnBrk="0" fontAlgn="t" hangingPunct="0"/>
            <a:r>
              <a:rPr lang="en-US" sz="6000" b="1">
                <a:solidFill>
                  <a:srgbClr val="FFFFFF"/>
                </a:solidFill>
                <a:latin typeface="Arial" charset="0"/>
              </a:rPr>
              <a:t>  </a:t>
            </a:r>
            <a:r>
              <a:rPr lang="en-US" sz="9700" b="1">
                <a:solidFill>
                  <a:srgbClr val="FFFFFF"/>
                </a:solidFill>
              </a:rPr>
              <a:t> </a:t>
            </a:r>
            <a:r>
              <a:rPr lang="en-US" sz="6000" b="1">
                <a:solidFill>
                  <a:srgbClr val="FFFFFF"/>
                </a:solidFill>
              </a:rPr>
              <a:t>      </a:t>
            </a:r>
            <a:endParaRPr lang="en-US" sz="6000" b="1">
              <a:solidFill>
                <a:srgbClr val="FFFFFF"/>
              </a:solidFill>
              <a:latin typeface="Arial" charset="0"/>
            </a:endParaRPr>
          </a:p>
          <a:p>
            <a:pPr eaLnBrk="0" hangingPunct="0"/>
            <a:r>
              <a:rPr lang="en-US" sz="6000" b="1">
                <a:solidFill>
                  <a:srgbClr val="FFFFFF"/>
                </a:solidFill>
                <a:latin typeface="Arial" charset="0"/>
              </a:rPr>
              <a:t>2</a:t>
            </a:r>
            <a:r>
              <a:rPr lang="en-US" sz="6000">
                <a:solidFill>
                  <a:srgbClr val="FFFFFF"/>
                </a:solidFill>
                <a:latin typeface="Arial" charset="0"/>
              </a:rPr>
              <a:t> of </a:t>
            </a:r>
            <a:r>
              <a:rPr lang="en-US" sz="6000" b="1">
                <a:solidFill>
                  <a:srgbClr val="FFFFFF"/>
                </a:solidFill>
                <a:latin typeface="Arial" charset="0"/>
              </a:rPr>
              <a:t>3</a:t>
            </a:r>
            <a:endParaRPr lang="en-US" sz="6000">
              <a:solidFill>
                <a:srgbClr val="FFFFFF"/>
              </a:solidFill>
              <a:latin typeface="Arial" charset="0"/>
            </a:endParaRPr>
          </a:p>
          <a:p>
            <a:pPr eaLnBrk="0" hangingPunct="0"/>
            <a:endParaRPr lang="en-US" sz="6000" b="1">
              <a:solidFill>
                <a:srgbClr val="FFFFFF"/>
              </a:solidFill>
              <a:latin typeface="Arial" charset="0"/>
            </a:endParaRPr>
          </a:p>
        </p:txBody>
      </p:sp>
      <p:pic>
        <p:nvPicPr>
          <p:cNvPr id="30741" name="Picture 84" descr="rbbb"/>
          <p:cNvPicPr>
            <a:picLocks noChangeAspect="1" noChangeArrowheads="1"/>
          </p:cNvPicPr>
          <p:nvPr/>
        </p:nvPicPr>
        <p:blipFill>
          <a:blip r:embed="rId5"/>
          <a:srcRect/>
          <a:stretch>
            <a:fillRect/>
          </a:stretch>
        </p:blipFill>
        <p:spPr bwMode="auto">
          <a:xfrm>
            <a:off x="-4524375" y="-276199600"/>
            <a:ext cx="2000250" cy="1571625"/>
          </a:xfrm>
          <a:prstGeom prst="rect">
            <a:avLst/>
          </a:prstGeom>
          <a:noFill/>
          <a:ln w="9525">
            <a:noFill/>
            <a:miter lim="800000"/>
            <a:headEnd/>
            <a:tailEnd/>
          </a:ln>
        </p:spPr>
      </p:pic>
      <p:pic>
        <p:nvPicPr>
          <p:cNvPr id="30742" name="Picture 85" descr="arvd"/>
          <p:cNvPicPr>
            <a:picLocks noChangeAspect="1" noChangeArrowheads="1"/>
          </p:cNvPicPr>
          <p:nvPr/>
        </p:nvPicPr>
        <p:blipFill>
          <a:blip r:embed="rId6"/>
          <a:srcRect/>
          <a:stretch>
            <a:fillRect/>
          </a:stretch>
        </p:blipFill>
        <p:spPr bwMode="auto">
          <a:xfrm>
            <a:off x="-4524375" y="-276199600"/>
            <a:ext cx="1647825" cy="1543050"/>
          </a:xfrm>
          <a:prstGeom prst="rect">
            <a:avLst/>
          </a:prstGeom>
          <a:noFill/>
          <a:ln w="9525">
            <a:noFill/>
            <a:miter lim="800000"/>
            <a:headEnd/>
            <a:tailEnd/>
          </a:ln>
        </p:spPr>
      </p:pic>
      <p:pic>
        <p:nvPicPr>
          <p:cNvPr id="30743" name="Picture 86" descr="brugada"/>
          <p:cNvPicPr>
            <a:picLocks noChangeAspect="1" noChangeArrowheads="1"/>
          </p:cNvPicPr>
          <p:nvPr/>
        </p:nvPicPr>
        <p:blipFill>
          <a:blip r:embed="rId7"/>
          <a:srcRect/>
          <a:stretch>
            <a:fillRect/>
          </a:stretch>
        </p:blipFill>
        <p:spPr bwMode="auto">
          <a:xfrm>
            <a:off x="-4524375" y="-276199600"/>
            <a:ext cx="1295400" cy="1714500"/>
          </a:xfrm>
          <a:prstGeom prst="rect">
            <a:avLst/>
          </a:prstGeom>
          <a:noFill/>
          <a:ln w="9525">
            <a:noFill/>
            <a:miter lim="800000"/>
            <a:headEnd/>
            <a:tailEnd/>
          </a:ln>
        </p:spPr>
      </p:pic>
      <p:pic>
        <p:nvPicPr>
          <p:cNvPr id="30744" name="Picture 22" descr="rbbb">
            <a:hlinkClick r:id="rId8"/>
          </p:cNvPr>
          <p:cNvPicPr>
            <a:picLocks noChangeAspect="1" noChangeArrowheads="1"/>
          </p:cNvPicPr>
          <p:nvPr/>
        </p:nvPicPr>
        <p:blipFill>
          <a:blip r:embed="rId5"/>
          <a:srcRect/>
          <a:stretch>
            <a:fillRect/>
          </a:stretch>
        </p:blipFill>
        <p:spPr bwMode="auto">
          <a:xfrm>
            <a:off x="-4443413" y="-274447000"/>
            <a:ext cx="2000250" cy="1571625"/>
          </a:xfrm>
          <a:prstGeom prst="rect">
            <a:avLst/>
          </a:prstGeom>
          <a:noFill/>
          <a:ln w="9525">
            <a:noFill/>
            <a:miter lim="800000"/>
            <a:headEnd/>
            <a:tailEnd/>
          </a:ln>
        </p:spPr>
      </p:pic>
      <p:pic>
        <p:nvPicPr>
          <p:cNvPr id="30745" name="Picture 23" descr="arvd">
            <a:hlinkClick r:id="rId9"/>
          </p:cNvPr>
          <p:cNvPicPr>
            <a:picLocks noChangeAspect="1" noChangeArrowheads="1"/>
          </p:cNvPicPr>
          <p:nvPr/>
        </p:nvPicPr>
        <p:blipFill>
          <a:blip r:embed="rId6"/>
          <a:srcRect/>
          <a:stretch>
            <a:fillRect/>
          </a:stretch>
        </p:blipFill>
        <p:spPr bwMode="auto">
          <a:xfrm>
            <a:off x="-4443413" y="-270192500"/>
            <a:ext cx="1647825" cy="1543050"/>
          </a:xfrm>
          <a:prstGeom prst="rect">
            <a:avLst/>
          </a:prstGeom>
          <a:noFill/>
          <a:ln w="9525">
            <a:noFill/>
            <a:miter lim="800000"/>
            <a:headEnd/>
            <a:tailEnd/>
          </a:ln>
        </p:spPr>
      </p:pic>
      <p:pic>
        <p:nvPicPr>
          <p:cNvPr id="30746" name="Picture 24" descr="brugada">
            <a:hlinkClick r:id="rId10"/>
          </p:cNvPr>
          <p:cNvPicPr>
            <a:picLocks noChangeAspect="1" noChangeArrowheads="1"/>
          </p:cNvPicPr>
          <p:nvPr/>
        </p:nvPicPr>
        <p:blipFill>
          <a:blip r:embed="rId7"/>
          <a:srcRect/>
          <a:stretch>
            <a:fillRect/>
          </a:stretch>
        </p:blipFill>
        <p:spPr bwMode="auto">
          <a:xfrm>
            <a:off x="-4443413" y="-265418888"/>
            <a:ext cx="1295400" cy="1714500"/>
          </a:xfrm>
          <a:prstGeom prst="rect">
            <a:avLst/>
          </a:prstGeom>
          <a:noFill/>
          <a:ln w="9525">
            <a:noFill/>
            <a:miter lim="800000"/>
            <a:headEnd/>
            <a:tailEnd/>
          </a:ln>
        </p:spPr>
      </p:pic>
      <p:pic>
        <p:nvPicPr>
          <p:cNvPr id="30747" name="Picture 25" descr="icon18_email">
            <a:hlinkClick r:id="rId11" tooltip="Email Post"/>
          </p:cNvPr>
          <p:cNvPicPr>
            <a:picLocks noChangeAspect="1" noChangeArrowheads="1"/>
          </p:cNvPicPr>
          <p:nvPr/>
        </p:nvPicPr>
        <p:blipFill>
          <a:blip r:embed="rId12"/>
          <a:srcRect/>
          <a:stretch>
            <a:fillRect/>
          </a:stretch>
        </p:blipFill>
        <p:spPr bwMode="auto">
          <a:xfrm>
            <a:off x="-4487863" y="-258283075"/>
            <a:ext cx="171450" cy="123825"/>
          </a:xfrm>
          <a:prstGeom prst="rect">
            <a:avLst/>
          </a:prstGeom>
          <a:noFill/>
          <a:ln w="9525">
            <a:noFill/>
            <a:miter lim="800000"/>
            <a:headEnd/>
            <a:tailEnd/>
          </a:ln>
        </p:spPr>
      </p:pic>
      <p:pic>
        <p:nvPicPr>
          <p:cNvPr id="30748" name="Picture 26" descr="icon18_edit_allbkg">
            <a:hlinkClick r:id="rId13" tooltip="Edit Post"/>
          </p:cNvPr>
          <p:cNvPicPr>
            <a:picLocks noChangeAspect="1" noChangeArrowheads="1"/>
          </p:cNvPicPr>
          <p:nvPr/>
        </p:nvPicPr>
        <p:blipFill>
          <a:blip r:embed="rId14"/>
          <a:srcRect/>
          <a:stretch>
            <a:fillRect/>
          </a:stretch>
        </p:blipFill>
        <p:spPr bwMode="auto">
          <a:xfrm>
            <a:off x="-4237038" y="-258283075"/>
            <a:ext cx="171450" cy="171450"/>
          </a:xfrm>
          <a:prstGeom prst="rect">
            <a:avLst/>
          </a:prstGeom>
          <a:noFill/>
          <a:ln w="9525">
            <a:noFill/>
            <a:miter lim="800000"/>
            <a:headEnd/>
            <a:tailEnd/>
          </a:ln>
        </p:spPr>
      </p:pic>
      <p:pic>
        <p:nvPicPr>
          <p:cNvPr id="30749" name="Picture 32" descr="icon18_wrench_allbkg">
            <a:hlinkClick r:id="rId15" tooltip="Edit"/>
          </p:cNvPr>
          <p:cNvPicPr>
            <a:picLocks noChangeAspect="1" noChangeArrowheads="1"/>
          </p:cNvPicPr>
          <p:nvPr/>
        </p:nvPicPr>
        <p:blipFill>
          <a:blip r:embed="rId16"/>
          <a:srcRect/>
          <a:stretch>
            <a:fillRect/>
          </a:stretch>
        </p:blipFill>
        <p:spPr bwMode="auto">
          <a:xfrm>
            <a:off x="-4221163" y="-190580963"/>
            <a:ext cx="171450" cy="171450"/>
          </a:xfrm>
          <a:prstGeom prst="rect">
            <a:avLst/>
          </a:prstGeom>
          <a:noFill/>
          <a:ln w="9525">
            <a:noFill/>
            <a:miter lim="800000"/>
            <a:headEnd/>
            <a:tailEnd/>
          </a:ln>
        </p:spPr>
      </p:pic>
      <p:pic>
        <p:nvPicPr>
          <p:cNvPr id="30750" name="Picture 35" descr="icon18_wrench_allbkg">
            <a:hlinkClick r:id="rId17" tooltip="Edit"/>
          </p:cNvPr>
          <p:cNvPicPr>
            <a:picLocks noChangeAspect="1" noChangeArrowheads="1"/>
          </p:cNvPicPr>
          <p:nvPr/>
        </p:nvPicPr>
        <p:blipFill>
          <a:blip r:embed="rId16"/>
          <a:srcRect/>
          <a:stretch>
            <a:fillRect/>
          </a:stretch>
        </p:blipFill>
        <p:spPr bwMode="auto">
          <a:xfrm>
            <a:off x="-4221163" y="-189666563"/>
            <a:ext cx="171450" cy="171450"/>
          </a:xfrm>
          <a:prstGeom prst="rect">
            <a:avLst/>
          </a:prstGeom>
          <a:noFill/>
          <a:ln w="9525">
            <a:noFill/>
            <a:miter lim="800000"/>
            <a:headEnd/>
            <a:tailEnd/>
          </a:ln>
        </p:spPr>
      </p:pic>
      <p:pic>
        <p:nvPicPr>
          <p:cNvPr id="30751" name="Picture 37" descr="icon18_wrench_allbkg">
            <a:hlinkClick r:id="rId18" tooltip="Edit"/>
          </p:cNvPr>
          <p:cNvPicPr>
            <a:picLocks noChangeAspect="1" noChangeArrowheads="1"/>
          </p:cNvPicPr>
          <p:nvPr/>
        </p:nvPicPr>
        <p:blipFill>
          <a:blip r:embed="rId16"/>
          <a:srcRect/>
          <a:stretch>
            <a:fillRect/>
          </a:stretch>
        </p:blipFill>
        <p:spPr bwMode="auto">
          <a:xfrm>
            <a:off x="-4221163" y="-187837763"/>
            <a:ext cx="171450" cy="171450"/>
          </a:xfrm>
          <a:prstGeom prst="rect">
            <a:avLst/>
          </a:prstGeom>
          <a:noFill/>
          <a:ln w="9525">
            <a:noFill/>
            <a:miter lim="800000"/>
            <a:headEnd/>
            <a:tailEnd/>
          </a:ln>
        </p:spPr>
      </p:pic>
      <p:pic>
        <p:nvPicPr>
          <p:cNvPr id="30752" name="Picture 40" descr="icon18_wrench_allbkg">
            <a:hlinkClick r:id="rId19" tooltip="Edit"/>
          </p:cNvPr>
          <p:cNvPicPr>
            <a:picLocks noChangeAspect="1" noChangeArrowheads="1"/>
          </p:cNvPicPr>
          <p:nvPr/>
        </p:nvPicPr>
        <p:blipFill>
          <a:blip r:embed="rId16"/>
          <a:srcRect/>
          <a:stretch>
            <a:fillRect/>
          </a:stretch>
        </p:blipFill>
        <p:spPr bwMode="auto">
          <a:xfrm>
            <a:off x="-4221163" y="-186923363"/>
            <a:ext cx="171450" cy="171450"/>
          </a:xfrm>
          <a:prstGeom prst="rect">
            <a:avLst/>
          </a:prstGeom>
          <a:noFill/>
          <a:ln w="9525">
            <a:noFill/>
            <a:miter lim="800000"/>
            <a:headEnd/>
            <a:tailEnd/>
          </a:ln>
        </p:spPr>
      </p:pic>
      <p:pic>
        <p:nvPicPr>
          <p:cNvPr id="30753" name="Picture 43" descr="icon18_wrench_allbkg">
            <a:hlinkClick r:id="rId20" tooltip="Edit"/>
          </p:cNvPr>
          <p:cNvPicPr>
            <a:picLocks noChangeAspect="1" noChangeArrowheads="1"/>
          </p:cNvPicPr>
          <p:nvPr/>
        </p:nvPicPr>
        <p:blipFill>
          <a:blip r:embed="rId16"/>
          <a:srcRect/>
          <a:stretch>
            <a:fillRect/>
          </a:stretch>
        </p:blipFill>
        <p:spPr bwMode="auto">
          <a:xfrm>
            <a:off x="-4221163" y="-186008963"/>
            <a:ext cx="171450" cy="171450"/>
          </a:xfrm>
          <a:prstGeom prst="rect">
            <a:avLst/>
          </a:prstGeom>
          <a:noFill/>
          <a:ln w="9525">
            <a:noFill/>
            <a:miter lim="800000"/>
            <a:headEnd/>
            <a:tailEnd/>
          </a:ln>
        </p:spPr>
      </p:pic>
      <p:pic>
        <p:nvPicPr>
          <p:cNvPr id="30754" name="Picture 45" descr="dr%20bearemy"/>
          <p:cNvPicPr>
            <a:picLocks noChangeAspect="1" noChangeArrowheads="1"/>
          </p:cNvPicPr>
          <p:nvPr/>
        </p:nvPicPr>
        <p:blipFill>
          <a:blip r:embed="rId21"/>
          <a:srcRect/>
          <a:stretch>
            <a:fillRect/>
          </a:stretch>
        </p:blipFill>
        <p:spPr bwMode="auto">
          <a:xfrm>
            <a:off x="-2293938" y="-253752350"/>
            <a:ext cx="1228725" cy="1571625"/>
          </a:xfrm>
          <a:prstGeom prst="rect">
            <a:avLst/>
          </a:prstGeom>
          <a:noFill/>
          <a:ln w="9525">
            <a:noFill/>
            <a:miter lim="800000"/>
            <a:headEnd/>
            <a:tailEnd/>
          </a:ln>
        </p:spPr>
      </p:pic>
      <p:pic>
        <p:nvPicPr>
          <p:cNvPr id="30755" name="Picture 46" descr="icon18_wrench_allbkg">
            <a:hlinkClick r:id="rId22" tooltip="Edit"/>
          </p:cNvPr>
          <p:cNvPicPr>
            <a:picLocks noChangeAspect="1" noChangeArrowheads="1"/>
          </p:cNvPicPr>
          <p:nvPr/>
        </p:nvPicPr>
        <p:blipFill>
          <a:blip r:embed="rId16"/>
          <a:srcRect/>
          <a:stretch>
            <a:fillRect/>
          </a:stretch>
        </p:blipFill>
        <p:spPr bwMode="auto">
          <a:xfrm>
            <a:off x="-2374900" y="-249132725"/>
            <a:ext cx="171450" cy="171450"/>
          </a:xfrm>
          <a:prstGeom prst="rect">
            <a:avLst/>
          </a:prstGeom>
          <a:noFill/>
          <a:ln w="9525">
            <a:noFill/>
            <a:miter lim="800000"/>
            <a:headEnd/>
            <a:tailEnd/>
          </a:ln>
        </p:spPr>
      </p:pic>
      <p:pic>
        <p:nvPicPr>
          <p:cNvPr id="30756" name="Picture 47" descr="icon18_wrench_allbkg">
            <a:hlinkClick r:id="rId23" tooltip="Edit"/>
          </p:cNvPr>
          <p:cNvPicPr>
            <a:picLocks noChangeAspect="1" noChangeArrowheads="1"/>
          </p:cNvPicPr>
          <p:nvPr/>
        </p:nvPicPr>
        <p:blipFill>
          <a:blip r:embed="rId16"/>
          <a:srcRect/>
          <a:stretch>
            <a:fillRect/>
          </a:stretch>
        </p:blipFill>
        <p:spPr bwMode="auto">
          <a:xfrm>
            <a:off x="-2374900" y="24272875"/>
            <a:ext cx="171450" cy="171450"/>
          </a:xfrm>
          <a:prstGeom prst="rect">
            <a:avLst/>
          </a:prstGeom>
          <a:noFill/>
          <a:ln w="9525">
            <a:noFill/>
            <a:miter lim="800000"/>
            <a:headEnd/>
            <a:tailEnd/>
          </a:ln>
        </p:spPr>
      </p:pic>
      <p:pic>
        <p:nvPicPr>
          <p:cNvPr id="30757" name="Picture 48" descr="icon18_wrench_allbkg">
            <a:hlinkClick r:id="rId24" tooltip="Edit"/>
          </p:cNvPr>
          <p:cNvPicPr>
            <a:picLocks noChangeAspect="1" noChangeArrowheads="1"/>
          </p:cNvPicPr>
          <p:nvPr/>
        </p:nvPicPr>
        <p:blipFill>
          <a:blip r:embed="rId16"/>
          <a:srcRect/>
          <a:stretch>
            <a:fillRect/>
          </a:stretch>
        </p:blipFill>
        <p:spPr bwMode="auto">
          <a:xfrm>
            <a:off x="-2374900" y="60848875"/>
            <a:ext cx="171450" cy="171450"/>
          </a:xfrm>
          <a:prstGeom prst="rect">
            <a:avLst/>
          </a:prstGeom>
          <a:noFill/>
          <a:ln w="9525">
            <a:noFill/>
            <a:miter lim="800000"/>
            <a:headEnd/>
            <a:tailEnd/>
          </a:ln>
        </p:spPr>
      </p:pic>
      <p:pic>
        <p:nvPicPr>
          <p:cNvPr id="30758" name="Picture 49" descr="icon18_wrench_allbkg">
            <a:hlinkClick r:id="rId25" tooltip="Edit"/>
          </p:cNvPr>
          <p:cNvPicPr>
            <a:picLocks noChangeAspect="1" noChangeArrowheads="1"/>
          </p:cNvPicPr>
          <p:nvPr/>
        </p:nvPicPr>
        <p:blipFill>
          <a:blip r:embed="rId16"/>
          <a:srcRect/>
          <a:stretch>
            <a:fillRect/>
          </a:stretch>
        </p:blipFill>
        <p:spPr bwMode="auto">
          <a:xfrm>
            <a:off x="-2374900" y="282886150"/>
            <a:ext cx="171450" cy="171450"/>
          </a:xfrm>
          <a:prstGeom prst="rect">
            <a:avLst/>
          </a:prstGeom>
          <a:noFill/>
          <a:ln w="9525">
            <a:noFill/>
            <a:miter lim="800000"/>
            <a:headEnd/>
            <a:tailEnd/>
          </a:ln>
        </p:spPr>
      </p:pic>
      <p:pic>
        <p:nvPicPr>
          <p:cNvPr id="30759" name="Picture 76" descr="icon18_wrench_allbkg">
            <a:hlinkClick r:id="rId4" tooltip="Edit"/>
          </p:cNvPr>
          <p:cNvPicPr>
            <a:picLocks noChangeAspect="1" noChangeArrowheads="1"/>
          </p:cNvPicPr>
          <p:nvPr/>
        </p:nvPicPr>
        <p:blipFill>
          <a:blip r:embed="rId16"/>
          <a:srcRect/>
          <a:stretch>
            <a:fillRect/>
          </a:stretch>
        </p:blipFill>
        <p:spPr bwMode="auto">
          <a:xfrm>
            <a:off x="-4313238" y="-253006225"/>
            <a:ext cx="171450" cy="171450"/>
          </a:xfrm>
          <a:prstGeom prst="rect">
            <a:avLst/>
          </a:prstGeom>
          <a:noFill/>
          <a:ln w="9525">
            <a:noFill/>
            <a:miter lim="800000"/>
            <a:headEnd/>
            <a:tailEnd/>
          </a:ln>
        </p:spPr>
      </p:pic>
      <p:pic>
        <p:nvPicPr>
          <p:cNvPr id="30760" name="Picture 82" descr="arvd"/>
          <p:cNvPicPr>
            <a:picLocks noChangeAspect="1" noChangeArrowheads="1"/>
          </p:cNvPicPr>
          <p:nvPr/>
        </p:nvPicPr>
        <p:blipFill>
          <a:blip r:embed="rId6"/>
          <a:srcRect/>
          <a:stretch>
            <a:fillRect/>
          </a:stretch>
        </p:blipFill>
        <p:spPr bwMode="auto">
          <a:xfrm>
            <a:off x="-4313238" y="-252091825"/>
            <a:ext cx="1647825" cy="1543050"/>
          </a:xfrm>
          <a:prstGeom prst="rect">
            <a:avLst/>
          </a:prstGeom>
          <a:noFill/>
          <a:ln w="9525">
            <a:noFill/>
            <a:miter lim="800000"/>
            <a:headEnd/>
            <a:tailEnd/>
          </a:ln>
        </p:spPr>
      </p:pic>
      <p:pic>
        <p:nvPicPr>
          <p:cNvPr id="30761" name="ShockwaveFlash1"/>
          <p:cNvPicPr preferRelativeResize="0">
            <a:picLocks noChangeArrowheads="1" noChangeShapeType="1"/>
          </p:cNvPicPr>
          <p:nvPr/>
        </p:nvPicPr>
        <p:blipFill>
          <a:blip r:embed="rId26"/>
          <a:srcRect/>
          <a:stretch>
            <a:fillRect/>
          </a:stretch>
        </p:blipFill>
        <p:spPr bwMode="auto">
          <a:xfrm>
            <a:off x="-4524375" y="-276199600"/>
            <a:ext cx="1371600" cy="5715000"/>
          </a:xfrm>
          <a:prstGeom prst="rect">
            <a:avLst/>
          </a:prstGeom>
          <a:noFill/>
          <a:ln w="9525">
            <a:noFill/>
            <a:miter lim="800000"/>
            <a:headEnd/>
            <a:tailEnd/>
          </a:ln>
        </p:spPr>
      </p:pic>
      <p:pic>
        <p:nvPicPr>
          <p:cNvPr id="30762" name="DefaultOcx"/>
          <p:cNvPicPr preferRelativeResize="0">
            <a:picLocks noChangeArrowheads="1" noChangeShapeType="1"/>
          </p:cNvPicPr>
          <p:nvPr/>
        </p:nvPicPr>
        <p:blipFill>
          <a:blip r:embed="rId27"/>
          <a:srcRect/>
          <a:stretch>
            <a:fillRect/>
          </a:stretch>
        </p:blipFill>
        <p:spPr bwMode="auto">
          <a:xfrm>
            <a:off x="-4524375" y="-276199600"/>
            <a:ext cx="914400" cy="228600"/>
          </a:xfrm>
          <a:prstGeom prst="rect">
            <a:avLst/>
          </a:prstGeom>
          <a:noFill/>
          <a:ln w="9525">
            <a:noFill/>
            <a:miter lim="800000"/>
            <a:headEnd/>
            <a:tailEnd/>
          </a:ln>
        </p:spPr>
      </p:pic>
      <p:pic>
        <p:nvPicPr>
          <p:cNvPr id="30763" name="Picture 2"/>
          <p:cNvPicPr>
            <a:picLocks noChangeAspect="1" noChangeArrowheads="1"/>
          </p:cNvPicPr>
          <p:nvPr/>
        </p:nvPicPr>
        <p:blipFill>
          <a:blip r:embed="rId28"/>
          <a:srcRect/>
          <a:stretch>
            <a:fillRect/>
          </a:stretch>
        </p:blipFill>
        <p:spPr bwMode="auto">
          <a:xfrm>
            <a:off x="638175" y="2895600"/>
            <a:ext cx="7867650" cy="2362200"/>
          </a:xfrm>
          <a:prstGeom prst="rect">
            <a:avLst/>
          </a:prstGeom>
          <a:noFill/>
          <a:ln w="9525">
            <a:noFill/>
            <a:miter lim="800000"/>
            <a:headEnd/>
            <a:tailEnd/>
          </a:ln>
        </p:spPr>
      </p:pic>
      <p:sp>
        <p:nvSpPr>
          <p:cNvPr id="30764" name="TextBox 3"/>
          <p:cNvSpPr txBox="1">
            <a:spLocks noChangeArrowheads="1"/>
          </p:cNvSpPr>
          <p:nvPr/>
        </p:nvSpPr>
        <p:spPr bwMode="auto">
          <a:xfrm>
            <a:off x="914400" y="5867400"/>
            <a:ext cx="2514600" cy="1200150"/>
          </a:xfrm>
          <a:prstGeom prst="rect">
            <a:avLst/>
          </a:prstGeom>
          <a:noFill/>
          <a:ln w="9525">
            <a:noFill/>
            <a:miter lim="800000"/>
            <a:headEnd/>
            <a:tailEnd/>
          </a:ln>
        </p:spPr>
        <p:txBody>
          <a:bodyPr>
            <a:spAutoFit/>
          </a:bodyPr>
          <a:lstStyle/>
          <a:p>
            <a:r>
              <a:rPr lang="en-US"/>
              <a:t>wikipedia image used under creative commons license</a:t>
            </a:r>
          </a:p>
          <a:p>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pPr eaLnBrk="1" hangingPunct="1">
              <a:defRPr/>
            </a:pPr>
            <a:r>
              <a:rPr lang="en-US" sz="2000" dirty="0"/>
              <a:t>Cross section of heart showing pronounced adipose infiltration of right ventricular free wall and nearly normal left ventricle and ventricular septum.  </a:t>
            </a:r>
            <a:r>
              <a:rPr lang="en-US" sz="1200" dirty="0"/>
              <a:t>Image used with permission from Johns Hopkins ARVD Dysplasia Program. </a:t>
            </a:r>
            <a:r>
              <a:rPr lang="en-US" sz="1400" dirty="0" smtClean="0"/>
              <a:t>http</a:t>
            </a:r>
            <a:r>
              <a:rPr lang="en-US" sz="1400" dirty="0"/>
              <a:t>://www.ncbi.nlm.nih.gov/sites/ppmc/articles/PMC483655</a:t>
            </a:r>
            <a:endParaRPr lang="en-US" sz="4000" dirty="0"/>
          </a:p>
        </p:txBody>
      </p:sp>
      <p:sp>
        <p:nvSpPr>
          <p:cNvPr id="69635" name="Rectangle 3"/>
          <p:cNvSpPr>
            <a:spLocks noGrp="1" noChangeArrowheads="1"/>
          </p:cNvSpPr>
          <p:nvPr>
            <p:ph type="body" idx="1"/>
          </p:nvPr>
        </p:nvSpPr>
        <p:spPr/>
        <p:txBody>
          <a:bodyPr/>
          <a:lstStyle/>
          <a:p>
            <a:pPr eaLnBrk="1" hangingPunct="1">
              <a:defRPr/>
            </a:pPr>
            <a:endParaRPr lang="en-US"/>
          </a:p>
        </p:txBody>
      </p:sp>
      <p:pic>
        <p:nvPicPr>
          <p:cNvPr id="32771" name="Picture 4"/>
          <p:cNvPicPr>
            <a:picLocks noChangeAspect="1" noChangeArrowheads="1"/>
          </p:cNvPicPr>
          <p:nvPr/>
        </p:nvPicPr>
        <p:blipFill>
          <a:blip r:embed="rId3"/>
          <a:srcRect/>
          <a:stretch>
            <a:fillRect/>
          </a:stretch>
        </p:blipFill>
        <p:spPr bwMode="auto">
          <a:xfrm>
            <a:off x="533400" y="1600200"/>
            <a:ext cx="8001000" cy="4710113"/>
          </a:xfrm>
          <a:prstGeom prst="rect">
            <a:avLst/>
          </a:prstGeom>
          <a:noFill/>
          <a:ln w="9525">
            <a:noFill/>
            <a:miter lim="800000"/>
            <a:headEnd/>
            <a:tailEnd/>
          </a:ln>
        </p:spPr>
      </p:pic>
      <p:sp>
        <p:nvSpPr>
          <p:cNvPr id="32772" name="Right Arrow 1"/>
          <p:cNvSpPr>
            <a:spLocks noChangeArrowheads="1"/>
          </p:cNvSpPr>
          <p:nvPr/>
        </p:nvSpPr>
        <p:spPr bwMode="auto">
          <a:xfrm>
            <a:off x="1143000" y="4926013"/>
            <a:ext cx="1739900" cy="1093787"/>
          </a:xfrm>
          <a:prstGeom prst="rightArrow">
            <a:avLst>
              <a:gd name="adj1" fmla="val 50000"/>
              <a:gd name="adj2" fmla="val 50004"/>
            </a:avLst>
          </a:prstGeom>
          <a:solidFill>
            <a:schemeClr val="accent1"/>
          </a:solidFill>
          <a:ln w="9525" algn="ctr">
            <a:solidFill>
              <a:schemeClr val="tx1"/>
            </a:solidFill>
            <a:round/>
            <a:headEnd/>
            <a:tailEnd/>
          </a:ln>
        </p:spPr>
        <p:txBody>
          <a:bodyPr/>
          <a:lstStyle/>
          <a:p>
            <a:pPr eaLnBrk="0" hangingPunct="0"/>
            <a:r>
              <a:rPr lang="en-US"/>
              <a:t>Fatty infiltrate</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ChangeArrowheads="1"/>
          </p:cNvSpPr>
          <p:nvPr>
            <p:ph type="title"/>
          </p:nvPr>
        </p:nvSpPr>
        <p:spPr/>
        <p:txBody>
          <a:bodyPr/>
          <a:lstStyle/>
          <a:p>
            <a:r>
              <a:rPr lang="en-US" smtClean="0">
                <a:effectLst/>
              </a:rPr>
              <a:t>Diagnostic Testing</a:t>
            </a:r>
          </a:p>
        </p:txBody>
      </p:sp>
      <p:sp>
        <p:nvSpPr>
          <p:cNvPr id="34818" name="Rectangle 3"/>
          <p:cNvSpPr>
            <a:spLocks noGrp="1" noChangeArrowheads="1"/>
          </p:cNvSpPr>
          <p:nvPr>
            <p:ph type="body" idx="1"/>
          </p:nvPr>
        </p:nvSpPr>
        <p:spPr>
          <a:xfrm>
            <a:off x="4267200" y="1600200"/>
            <a:ext cx="4419600" cy="4530725"/>
          </a:xfrm>
        </p:spPr>
        <p:txBody>
          <a:bodyPr/>
          <a:lstStyle/>
          <a:p>
            <a:r>
              <a:rPr lang="en-US" sz="2000" smtClean="0">
                <a:effectLst/>
              </a:rPr>
              <a:t>ECG, Holter monitoring, Echocardiograph, Cardiac MRI, and RV angiography, cardiac biopsy.</a:t>
            </a:r>
          </a:p>
          <a:p>
            <a:pPr>
              <a:buFont typeface="Wingdings" pitchFamily="2" charset="2"/>
              <a:buNone/>
            </a:pPr>
            <a:endParaRPr lang="en-US" sz="2000" smtClean="0">
              <a:effectLst/>
            </a:endParaRPr>
          </a:p>
          <a:p>
            <a:r>
              <a:rPr lang="en-US" sz="2000" smtClean="0">
                <a:effectLst/>
              </a:rPr>
              <a:t>Additional test that is helpful is ECG with exercise stress testing.  This helps to see with stress on the heart the frequency and duration of ectopic beats or ventricular dysrhythmias.</a:t>
            </a:r>
          </a:p>
          <a:p>
            <a:pPr>
              <a:buFont typeface="Wingdings" pitchFamily="2" charset="2"/>
              <a:buNone/>
            </a:pPr>
            <a:endParaRPr lang="en-US" sz="2000" smtClean="0">
              <a:effectLst/>
            </a:endParaRPr>
          </a:p>
        </p:txBody>
      </p:sp>
      <p:pic>
        <p:nvPicPr>
          <p:cNvPr id="34819" name="Picture 4" descr="MC900055182[1]"/>
          <p:cNvPicPr>
            <a:picLocks noChangeAspect="1" noChangeArrowheads="1"/>
          </p:cNvPicPr>
          <p:nvPr/>
        </p:nvPicPr>
        <p:blipFill>
          <a:blip r:embed="rId2"/>
          <a:srcRect/>
          <a:stretch>
            <a:fillRect/>
          </a:stretch>
        </p:blipFill>
        <p:spPr bwMode="auto">
          <a:xfrm>
            <a:off x="1066800" y="1752600"/>
            <a:ext cx="2281238" cy="3414713"/>
          </a:xfrm>
          <a:prstGeom prst="rect">
            <a:avLst/>
          </a:prstGeom>
          <a:noFill/>
          <a:ln w="9525">
            <a:noFill/>
            <a:miter lim="800000"/>
            <a:headEnd/>
            <a:tailEnd/>
          </a:ln>
        </p:spPr>
      </p:pic>
      <p:sp>
        <p:nvSpPr>
          <p:cNvPr id="34820" name="Text Box 5"/>
          <p:cNvSpPr txBox="1">
            <a:spLocks noChangeArrowheads="1"/>
          </p:cNvSpPr>
          <p:nvPr/>
        </p:nvSpPr>
        <p:spPr bwMode="auto">
          <a:xfrm>
            <a:off x="593725" y="5391150"/>
            <a:ext cx="1227138" cy="244475"/>
          </a:xfrm>
          <a:prstGeom prst="rect">
            <a:avLst/>
          </a:prstGeom>
          <a:noFill/>
          <a:ln w="9525">
            <a:noFill/>
            <a:miter lim="800000"/>
            <a:headEnd/>
            <a:tailEnd/>
          </a:ln>
        </p:spPr>
        <p:txBody>
          <a:bodyPr wrap="none">
            <a:spAutoFit/>
          </a:bodyPr>
          <a:lstStyle/>
          <a:p>
            <a:r>
              <a:rPr lang="en-US" sz="1000"/>
              <a:t>Microsoft Clipart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title"/>
          </p:nvPr>
        </p:nvSpPr>
        <p:spPr>
          <a:xfrm>
            <a:off x="457200" y="0"/>
            <a:ext cx="8229600" cy="1139825"/>
          </a:xfrm>
        </p:spPr>
        <p:txBody>
          <a:bodyPr/>
          <a:lstStyle/>
          <a:p>
            <a:r>
              <a:rPr lang="en-US" sz="4000" smtClean="0">
                <a:effectLst/>
              </a:rPr>
              <a:t>Diagnostic Findings</a:t>
            </a:r>
          </a:p>
        </p:txBody>
      </p:sp>
      <p:sp>
        <p:nvSpPr>
          <p:cNvPr id="35842" name="Rectangle 3"/>
          <p:cNvSpPr>
            <a:spLocks noGrp="1" noChangeArrowheads="1"/>
          </p:cNvSpPr>
          <p:nvPr>
            <p:ph type="body" idx="1"/>
          </p:nvPr>
        </p:nvSpPr>
        <p:spPr>
          <a:xfrm>
            <a:off x="457200" y="1219200"/>
            <a:ext cx="8229600" cy="5257800"/>
          </a:xfrm>
        </p:spPr>
        <p:txBody>
          <a:bodyPr/>
          <a:lstStyle/>
          <a:p>
            <a:pPr lvl="1">
              <a:lnSpc>
                <a:spcPct val="80000"/>
              </a:lnSpc>
              <a:buFontTx/>
              <a:buNone/>
            </a:pPr>
            <a:endParaRPr lang="en-US" sz="1400" smtClean="0">
              <a:effectLst/>
            </a:endParaRPr>
          </a:p>
          <a:p>
            <a:pPr>
              <a:lnSpc>
                <a:spcPct val="80000"/>
              </a:lnSpc>
            </a:pPr>
            <a:r>
              <a:rPr lang="en-US" sz="1600" b="1" smtClean="0">
                <a:effectLst/>
              </a:rPr>
              <a:t>Echocardiographic abnormalities:</a:t>
            </a:r>
            <a:r>
              <a:rPr lang="en-US" sz="1600" smtClean="0">
                <a:effectLst/>
              </a:rPr>
              <a:t> RV dilation, hypokinesis, and very thin RV free wall. Tricuspid regurgitation may also be noted. </a:t>
            </a:r>
          </a:p>
          <a:p>
            <a:pPr>
              <a:lnSpc>
                <a:spcPct val="80000"/>
              </a:lnSpc>
              <a:buFont typeface="Wingdings" pitchFamily="2" charset="2"/>
              <a:buNone/>
            </a:pPr>
            <a:endParaRPr lang="en-US" sz="1600" smtClean="0">
              <a:effectLst/>
            </a:endParaRPr>
          </a:p>
          <a:p>
            <a:pPr>
              <a:lnSpc>
                <a:spcPct val="80000"/>
              </a:lnSpc>
            </a:pPr>
            <a:r>
              <a:rPr lang="en-US" sz="1600" b="1" smtClean="0">
                <a:effectLst/>
              </a:rPr>
              <a:t>MRI: </a:t>
            </a:r>
            <a:r>
              <a:rPr lang="en-US" sz="1600" smtClean="0">
                <a:effectLst/>
              </a:rPr>
              <a:t>RV-free wall changes. Fatty infiltration, thinning, and akinesis of RV free-wall are commonly noted.</a:t>
            </a:r>
          </a:p>
          <a:p>
            <a:pPr>
              <a:lnSpc>
                <a:spcPct val="80000"/>
              </a:lnSpc>
              <a:buFont typeface="Wingdings" pitchFamily="2" charset="2"/>
              <a:buNone/>
            </a:pPr>
            <a:endParaRPr lang="en-US" sz="1600" smtClean="0">
              <a:effectLst/>
            </a:endParaRPr>
          </a:p>
          <a:p>
            <a:pPr>
              <a:lnSpc>
                <a:spcPct val="80000"/>
              </a:lnSpc>
            </a:pPr>
            <a:r>
              <a:rPr lang="en-US" sz="1600" b="1" smtClean="0">
                <a:effectLst/>
              </a:rPr>
              <a:t>Angiography:</a:t>
            </a:r>
            <a:r>
              <a:rPr lang="en-US" sz="1600" smtClean="0">
                <a:effectLst/>
              </a:rPr>
              <a:t> “akinetic or dyskenetic bulging may be localized in the triad of dysplasia areas (infundibular, apical, and subtricuspid) this test has 90% specificity </a:t>
            </a:r>
            <a:r>
              <a:rPr lang="en-US" sz="1000" smtClean="0">
                <a:effectLst/>
              </a:rPr>
              <a:t>(Andrews,Cook,Baumeister,Hickey (2010), p. 4.) </a:t>
            </a:r>
            <a:r>
              <a:rPr lang="en-US" sz="1600" smtClean="0">
                <a:effectLst/>
              </a:rPr>
              <a:t>“</a:t>
            </a:r>
            <a:r>
              <a:rPr lang="en-US" sz="1000" smtClean="0">
                <a:effectLst/>
              </a:rPr>
              <a:t>.</a:t>
            </a:r>
          </a:p>
          <a:p>
            <a:pPr>
              <a:lnSpc>
                <a:spcPct val="80000"/>
              </a:lnSpc>
            </a:pPr>
            <a:endParaRPr lang="en-US" sz="1600" smtClean="0">
              <a:effectLst/>
            </a:endParaRPr>
          </a:p>
          <a:p>
            <a:pPr>
              <a:lnSpc>
                <a:spcPct val="80000"/>
              </a:lnSpc>
              <a:buFont typeface="Wingdings" pitchFamily="2" charset="2"/>
              <a:buNone/>
            </a:pPr>
            <a:r>
              <a:rPr lang="en-US" sz="1600" smtClean="0">
                <a:effectLst/>
              </a:rPr>
              <a:t>“For a clinician to arrive at a definitive diagnosis of ARVD, two major criteria or one major and two minor critieria must be present, or four minor criteria from different groups </a:t>
            </a:r>
            <a:r>
              <a:rPr lang="en-US" sz="1000" smtClean="0">
                <a:effectLst/>
              </a:rPr>
              <a:t>(Andrews,Cook,Baumeister,Hickey (2010), p. 4.)</a:t>
            </a:r>
            <a:r>
              <a:rPr lang="en-US" sz="1600" smtClean="0">
                <a:effectLst/>
              </a:rPr>
              <a:t>”.</a:t>
            </a:r>
          </a:p>
          <a:p>
            <a:pPr>
              <a:lnSpc>
                <a:spcPct val="80000"/>
              </a:lnSpc>
            </a:pPr>
            <a:endParaRPr lang="en-US" sz="1600" smtClean="0">
              <a:effectLst/>
            </a:endParaRPr>
          </a:p>
          <a:p>
            <a:pPr>
              <a:lnSpc>
                <a:spcPct val="80000"/>
              </a:lnSpc>
            </a:pPr>
            <a:endParaRPr lang="en-US" sz="1600" smtClean="0">
              <a:effectLst/>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idx="4294967295"/>
          </p:nvPr>
        </p:nvSpPr>
        <p:spPr/>
        <p:txBody>
          <a:bodyPr anchorCtr="0"/>
          <a:lstStyle/>
          <a:p>
            <a:pPr eaLnBrk="1" hangingPunct="1">
              <a:defRPr/>
            </a:pPr>
            <a:r>
              <a:rPr lang="en-US" smtClean="0"/>
              <a:t>Review</a:t>
            </a:r>
          </a:p>
        </p:txBody>
      </p:sp>
      <p:sp>
        <p:nvSpPr>
          <p:cNvPr id="5" name="Rectangle 4"/>
          <p:cNvSpPr/>
          <p:nvPr/>
        </p:nvSpPr>
        <p:spPr>
          <a:xfrm>
            <a:off x="533400" y="4724400"/>
            <a:ext cx="2514600" cy="1524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solidFill>
                  <a:srgbClr val="EAEAEA"/>
                </a:solidFill>
                <a:cs typeface="Arial" charset="0"/>
              </a:rPr>
              <a:t>the epsilon wave</a:t>
            </a:r>
            <a:r>
              <a:rPr lang="en-US" sz="2400">
                <a:solidFill>
                  <a:srgbClr val="EAEAEA"/>
                </a:solidFill>
                <a:cs typeface="Arial" charset="0"/>
              </a:rPr>
              <a:t> </a:t>
            </a:r>
          </a:p>
          <a:p>
            <a:pPr algn="ctr">
              <a:defRPr/>
            </a:pPr>
            <a:endParaRPr lang="en-US" sz="2000">
              <a:solidFill>
                <a:srgbClr val="EAEAEA"/>
              </a:solidFill>
              <a:cs typeface="Arial" charset="0"/>
            </a:endParaRPr>
          </a:p>
          <a:p>
            <a:pPr algn="ctr">
              <a:defRPr/>
            </a:pPr>
            <a:r>
              <a:rPr lang="en-US" sz="2000">
                <a:solidFill>
                  <a:srgbClr val="EAEAEA"/>
                </a:solidFill>
                <a:cs typeface="Arial" charset="0"/>
              </a:rPr>
              <a:t>definitely, that is a hallmark sign</a:t>
            </a:r>
            <a:endParaRPr lang="en-US" sz="2400">
              <a:solidFill>
                <a:srgbClr val="EAEAEA"/>
              </a:solidFill>
              <a:cs typeface="Arial" charset="0"/>
            </a:endParaRPr>
          </a:p>
        </p:txBody>
      </p:sp>
      <p:sp>
        <p:nvSpPr>
          <p:cNvPr id="6" name="Rectangle 5"/>
          <p:cNvSpPr/>
          <p:nvPr/>
        </p:nvSpPr>
        <p:spPr>
          <a:xfrm>
            <a:off x="3276600" y="4724400"/>
            <a:ext cx="2514600" cy="1524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solidFill>
                  <a:srgbClr val="EAEAEA"/>
                </a:solidFill>
                <a:cs typeface="Arial" charset="0"/>
              </a:rPr>
              <a:t>T wave inversion</a:t>
            </a:r>
            <a:r>
              <a:rPr lang="en-US" sz="2400">
                <a:solidFill>
                  <a:srgbClr val="EAEAEA"/>
                </a:solidFill>
                <a:cs typeface="Arial" charset="0"/>
              </a:rPr>
              <a:t> </a:t>
            </a:r>
          </a:p>
          <a:p>
            <a:pPr algn="ctr">
              <a:defRPr/>
            </a:pPr>
            <a:endParaRPr lang="en-US" sz="2400">
              <a:solidFill>
                <a:srgbClr val="EAEAEA"/>
              </a:solidFill>
              <a:cs typeface="Arial" charset="0"/>
            </a:endParaRPr>
          </a:p>
          <a:p>
            <a:pPr algn="ctr">
              <a:defRPr/>
            </a:pPr>
            <a:r>
              <a:rPr lang="en-US" sz="2400">
                <a:solidFill>
                  <a:srgbClr val="EAEAEA"/>
                </a:solidFill>
                <a:cs typeface="Arial" charset="0"/>
              </a:rPr>
              <a:t>yes!</a:t>
            </a:r>
          </a:p>
        </p:txBody>
      </p:sp>
      <p:sp>
        <p:nvSpPr>
          <p:cNvPr id="20485" name="Content Placeholder 2"/>
          <p:cNvSpPr>
            <a:spLocks noGrp="1"/>
          </p:cNvSpPr>
          <p:nvPr>
            <p:ph idx="4294967295"/>
          </p:nvPr>
        </p:nvSpPr>
        <p:spPr>
          <a:xfrm>
            <a:off x="457200" y="1600200"/>
            <a:ext cx="8229600" cy="2824163"/>
          </a:xfrm>
        </p:spPr>
        <p:txBody>
          <a:bodyPr/>
          <a:lstStyle/>
          <a:p>
            <a:pPr eaLnBrk="1" hangingPunct="1">
              <a:defRPr/>
            </a:pPr>
            <a:r>
              <a:rPr lang="en-US" sz="2400" dirty="0" smtClean="0"/>
              <a:t>Thinking back to the case study, what kinds of ECG findings might we see in diagnostic studies after he has stabilized?</a:t>
            </a:r>
          </a:p>
        </p:txBody>
      </p:sp>
      <p:sp>
        <p:nvSpPr>
          <p:cNvPr id="8" name="Rectangle 7"/>
          <p:cNvSpPr/>
          <p:nvPr/>
        </p:nvSpPr>
        <p:spPr>
          <a:xfrm>
            <a:off x="6248400" y="4724400"/>
            <a:ext cx="2514600" cy="1524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rgbClr val="EAEAEA"/>
                </a:solidFill>
                <a:cs typeface="Arial" charset="0"/>
              </a:rPr>
              <a:t>Prolonged S wave</a:t>
            </a:r>
            <a:endParaRPr lang="en-US" sz="2400" dirty="0">
              <a:solidFill>
                <a:srgbClr val="EAEAEA"/>
              </a:solidFill>
              <a:cs typeface="Arial" charset="0"/>
            </a:endParaRPr>
          </a:p>
          <a:p>
            <a:pPr algn="ctr">
              <a:defRPr/>
            </a:pPr>
            <a:endParaRPr lang="en-US" sz="2400" dirty="0">
              <a:solidFill>
                <a:srgbClr val="EAEAEA"/>
              </a:solidFill>
              <a:cs typeface="Arial" charset="0"/>
            </a:endParaRPr>
          </a:p>
          <a:p>
            <a:pPr algn="ctr">
              <a:defRPr/>
            </a:pPr>
            <a:r>
              <a:rPr lang="en-US" dirty="0">
                <a:solidFill>
                  <a:srgbClr val="EAEAEA"/>
                </a:solidFill>
                <a:cs typeface="Arial" charset="0"/>
              </a:rPr>
              <a:t>Yes! Also wide QRS</a:t>
            </a:r>
          </a:p>
        </p:txBody>
      </p:sp>
      <p:sp>
        <p:nvSpPr>
          <p:cNvPr id="37894" name="Text Box 7"/>
          <p:cNvSpPr txBox="1">
            <a:spLocks noChangeArrowheads="1"/>
          </p:cNvSpPr>
          <p:nvPr/>
        </p:nvSpPr>
        <p:spPr bwMode="auto">
          <a:xfrm>
            <a:off x="1127125" y="3841750"/>
            <a:ext cx="5146675" cy="641350"/>
          </a:xfrm>
          <a:prstGeom prst="rect">
            <a:avLst/>
          </a:prstGeom>
          <a:noFill/>
          <a:ln w="9525">
            <a:noFill/>
            <a:miter lim="800000"/>
            <a:headEnd/>
            <a:tailEnd/>
          </a:ln>
        </p:spPr>
        <p:txBody>
          <a:bodyPr wrap="none">
            <a:spAutoFit/>
          </a:bodyPr>
          <a:lstStyle/>
          <a:p>
            <a:r>
              <a:rPr lang="en-US"/>
              <a:t>Note:  there is more than one right answer</a:t>
            </a:r>
          </a:p>
          <a:p>
            <a:endParaRPr lang="en-US"/>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nextCondLst>
                <p:cond evt="onClick" delay="0">
                  <p:tgtEl>
                    <p:spTgt spid="5"/>
                  </p:tgtEl>
                </p:cond>
              </p:nextCondLst>
            </p:seq>
            <p:seq concurrent="1" nextAc="seek">
              <p:cTn id="7" restart="whenNotActive" fill="hold" evtFilter="cancelBubble" nodeType="interactiveSeq">
                <p:stCondLst>
                  <p:cond evt="onClick" delay="0">
                    <p:tgtEl>
                      <p:spTgt spid="6"/>
                    </p:tgtEl>
                  </p:cond>
                </p:stCondLst>
                <p:endSync evt="end" delay="0">
                  <p:rtn val="all"/>
                </p:endSync>
                <p:childTnLst>
                  <p:par>
                    <p:cTn id="8" fill="hold">
                      <p:stCondLst>
                        <p:cond delay="0"/>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nextCondLst>
                <p:cond evt="onClick" delay="0">
                  <p:tgtEl>
                    <p:spTgt spid="6"/>
                  </p:tgtEl>
                </p:cond>
              </p:nextCondLst>
            </p:seq>
            <p:seq concurrent="1" nextAc="seek">
              <p:cTn id="12" restart="whenNotActive" fill="hold" evtFilter="cancelBubble" nodeType="interactiveSeq">
                <p:stCondLst>
                  <p:cond evt="onClick" delay="0">
                    <p:tgtEl>
                      <p:spTgt spid="8"/>
                    </p:tgtEl>
                  </p:cond>
                </p:stCondLst>
                <p:endSync evt="end" delay="0">
                  <p:rtn val="all"/>
                </p:endSync>
                <p:childTnLst>
                  <p:par>
                    <p:cTn id="13" fill="hold">
                      <p:stCondLst>
                        <p:cond delay="0"/>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childTnLst>
              </p:cTn>
              <p:nextCondLst>
                <p:cond evt="onClick" delay="0">
                  <p:tgtEl>
                    <p:spTgt spid="8"/>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Grp="1" noChangeArrowheads="1"/>
          </p:cNvSpPr>
          <p:nvPr>
            <p:ph type="title"/>
          </p:nvPr>
        </p:nvSpPr>
        <p:spPr>
          <a:xfrm>
            <a:off x="457200" y="304800"/>
            <a:ext cx="8229600" cy="1139825"/>
          </a:xfrm>
        </p:spPr>
        <p:txBody>
          <a:bodyPr/>
          <a:lstStyle/>
          <a:p>
            <a:r>
              <a:rPr lang="en-US" smtClean="0">
                <a:effectLst/>
              </a:rPr>
              <a:t>Genetic Testing</a:t>
            </a:r>
          </a:p>
        </p:txBody>
      </p:sp>
      <p:sp>
        <p:nvSpPr>
          <p:cNvPr id="38914" name="Rectangle 3"/>
          <p:cNvSpPr>
            <a:spLocks noGrp="1" noChangeArrowheads="1"/>
          </p:cNvSpPr>
          <p:nvPr>
            <p:ph type="body" idx="1"/>
          </p:nvPr>
        </p:nvSpPr>
        <p:spPr>
          <a:xfrm>
            <a:off x="304800" y="1524000"/>
            <a:ext cx="4572000" cy="4530725"/>
          </a:xfrm>
        </p:spPr>
        <p:txBody>
          <a:bodyPr/>
          <a:lstStyle/>
          <a:p>
            <a:pPr>
              <a:lnSpc>
                <a:spcPct val="80000"/>
              </a:lnSpc>
            </a:pPr>
            <a:r>
              <a:rPr lang="en-US" sz="1600" smtClean="0">
                <a:effectLst/>
              </a:rPr>
              <a:t>ARVD is an inherited disease with variable presentation within families. Studies about the genetic possibilities of the disease found that nearly 40% of people with familial tendencies have ARVD. It is primarily an autosomal dominant genetic disorder, or a 50% chance that offspring will develop ARVD or its symptoms. </a:t>
            </a:r>
          </a:p>
          <a:p>
            <a:pPr>
              <a:lnSpc>
                <a:spcPct val="80000"/>
              </a:lnSpc>
              <a:buFont typeface="Wingdings" pitchFamily="2" charset="2"/>
              <a:buNone/>
            </a:pPr>
            <a:endParaRPr lang="en-US" sz="1600" smtClean="0">
              <a:effectLst/>
            </a:endParaRPr>
          </a:p>
          <a:p>
            <a:pPr>
              <a:lnSpc>
                <a:spcPct val="80000"/>
              </a:lnSpc>
            </a:pPr>
            <a:r>
              <a:rPr lang="en-US" sz="1600" smtClean="0">
                <a:effectLst/>
              </a:rPr>
              <a:t>A genetic mutation in the protein plakophilin-2 (PKP2) is associated with up to 45% of ARVD patients.</a:t>
            </a:r>
          </a:p>
          <a:p>
            <a:pPr>
              <a:lnSpc>
                <a:spcPct val="80000"/>
              </a:lnSpc>
              <a:buFont typeface="Wingdings" pitchFamily="2" charset="2"/>
              <a:buNone/>
            </a:pPr>
            <a:endParaRPr lang="en-US" sz="1600" smtClean="0">
              <a:effectLst/>
            </a:endParaRPr>
          </a:p>
          <a:p>
            <a:pPr>
              <a:lnSpc>
                <a:spcPct val="80000"/>
              </a:lnSpc>
            </a:pPr>
            <a:r>
              <a:rPr lang="en-US" sz="1600" smtClean="0">
                <a:effectLst/>
              </a:rPr>
              <a:t>Patients with PKP2 are also more likely to develop ARVD at an early age. Further testing has been taking place to isolate more genes that may identify a person at risk for developing ARVD.</a:t>
            </a:r>
          </a:p>
          <a:p>
            <a:pPr>
              <a:lnSpc>
                <a:spcPct val="80000"/>
              </a:lnSpc>
              <a:buFont typeface="Wingdings" pitchFamily="2" charset="2"/>
              <a:buNone/>
            </a:pPr>
            <a:r>
              <a:rPr lang="en-US" sz="1600" smtClean="0">
                <a:effectLst/>
              </a:rPr>
              <a:t>     </a:t>
            </a:r>
            <a:r>
              <a:rPr lang="en-US" sz="1200" smtClean="0">
                <a:effectLst/>
              </a:rPr>
              <a:t>(Yerra,Caskey,Modi,Reddy (2008), p.6), (Andrews,Cook,Baumeister,Hickey (2010), p.4)</a:t>
            </a:r>
            <a:r>
              <a:rPr lang="en-US" sz="1400" smtClean="0">
                <a:effectLst/>
              </a:rPr>
              <a:t> </a:t>
            </a:r>
            <a:r>
              <a:rPr lang="en-US" sz="1200" smtClean="0">
                <a:effectLst/>
              </a:rPr>
              <a:t>http://www.hopkinsmedicine.org/hmn/F07/medical.cfm</a:t>
            </a:r>
          </a:p>
          <a:p>
            <a:pPr>
              <a:lnSpc>
                <a:spcPct val="80000"/>
              </a:lnSpc>
            </a:pPr>
            <a:endParaRPr lang="en-US" sz="1400" smtClean="0">
              <a:effectLst/>
            </a:endParaRPr>
          </a:p>
        </p:txBody>
      </p:sp>
      <p:pic>
        <p:nvPicPr>
          <p:cNvPr id="38915" name="Picture 4" descr="MP900321102[1]"/>
          <p:cNvPicPr>
            <a:picLocks noChangeAspect="1" noChangeArrowheads="1"/>
          </p:cNvPicPr>
          <p:nvPr/>
        </p:nvPicPr>
        <p:blipFill>
          <a:blip r:embed="rId3"/>
          <a:srcRect/>
          <a:stretch>
            <a:fillRect/>
          </a:stretch>
        </p:blipFill>
        <p:spPr bwMode="auto">
          <a:xfrm>
            <a:off x="5715000" y="1600200"/>
            <a:ext cx="2609850" cy="3657600"/>
          </a:xfrm>
          <a:prstGeom prst="rect">
            <a:avLst/>
          </a:prstGeom>
          <a:noFill/>
          <a:ln w="9525">
            <a:noFill/>
            <a:miter lim="800000"/>
            <a:headEnd/>
            <a:tailEnd/>
          </a:ln>
        </p:spPr>
      </p:pic>
      <p:sp>
        <p:nvSpPr>
          <p:cNvPr id="38916" name="Text Box 5"/>
          <p:cNvSpPr txBox="1">
            <a:spLocks noChangeArrowheads="1"/>
          </p:cNvSpPr>
          <p:nvPr/>
        </p:nvSpPr>
        <p:spPr bwMode="auto">
          <a:xfrm>
            <a:off x="5927725" y="5391150"/>
            <a:ext cx="1227138" cy="244475"/>
          </a:xfrm>
          <a:prstGeom prst="rect">
            <a:avLst/>
          </a:prstGeom>
          <a:noFill/>
          <a:ln w="9525">
            <a:noFill/>
            <a:miter lim="800000"/>
            <a:headEnd/>
            <a:tailEnd/>
          </a:ln>
        </p:spPr>
        <p:txBody>
          <a:bodyPr wrap="none">
            <a:spAutoFit/>
          </a:bodyPr>
          <a:lstStyle/>
          <a:p>
            <a:r>
              <a:rPr lang="en-US" sz="1000"/>
              <a:t>Microsoft Clipart</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Grp="1" noChangeArrowheads="1"/>
          </p:cNvSpPr>
          <p:nvPr>
            <p:ph type="title"/>
          </p:nvPr>
        </p:nvSpPr>
        <p:spPr/>
        <p:txBody>
          <a:bodyPr/>
          <a:lstStyle/>
          <a:p>
            <a:r>
              <a:rPr lang="en-US" sz="4000" smtClean="0">
                <a:effectLst/>
              </a:rPr>
              <a:t>Treatment of ARVD</a:t>
            </a:r>
          </a:p>
        </p:txBody>
      </p:sp>
      <p:sp>
        <p:nvSpPr>
          <p:cNvPr id="40962" name="Rectangle 3"/>
          <p:cNvSpPr>
            <a:spLocks noGrp="1" noChangeArrowheads="1"/>
          </p:cNvSpPr>
          <p:nvPr>
            <p:ph type="body" idx="1"/>
          </p:nvPr>
        </p:nvSpPr>
        <p:spPr>
          <a:xfrm>
            <a:off x="381000" y="1981200"/>
            <a:ext cx="8229600" cy="3352800"/>
          </a:xfrm>
        </p:spPr>
        <p:txBody>
          <a:bodyPr/>
          <a:lstStyle/>
          <a:p>
            <a:pPr marL="609600" indent="-609600">
              <a:lnSpc>
                <a:spcPct val="90000"/>
              </a:lnSpc>
              <a:buFont typeface="Wingdings" pitchFamily="2" charset="2"/>
              <a:buNone/>
            </a:pPr>
            <a:r>
              <a:rPr lang="en-US" sz="2800" smtClean="0">
                <a:effectLst/>
              </a:rPr>
              <a:t>Medications:</a:t>
            </a:r>
          </a:p>
          <a:p>
            <a:pPr marL="990600" lvl="1" indent="-533400">
              <a:lnSpc>
                <a:spcPct val="90000"/>
              </a:lnSpc>
            </a:pPr>
            <a:r>
              <a:rPr lang="en-US" sz="2400" smtClean="0">
                <a:effectLst/>
              </a:rPr>
              <a:t>Sotalol (beta-adrenergic blocker)</a:t>
            </a:r>
          </a:p>
          <a:p>
            <a:pPr marL="990600" lvl="1" indent="-533400">
              <a:lnSpc>
                <a:spcPct val="90000"/>
              </a:lnSpc>
            </a:pPr>
            <a:r>
              <a:rPr lang="en-US" sz="2400" smtClean="0">
                <a:effectLst/>
              </a:rPr>
              <a:t>Amiodarone (anti-arrhythmic)</a:t>
            </a:r>
          </a:p>
          <a:p>
            <a:pPr marL="990600" lvl="1" indent="-533400">
              <a:lnSpc>
                <a:spcPct val="90000"/>
              </a:lnSpc>
            </a:pPr>
            <a:r>
              <a:rPr lang="en-US" sz="2400" smtClean="0">
                <a:effectLst/>
              </a:rPr>
              <a:t>Warfarin – “prevents embolic development secondary to high residual blood volume in RV </a:t>
            </a:r>
            <a:r>
              <a:rPr lang="en-US" sz="1800" smtClean="0">
                <a:effectLst/>
              </a:rPr>
              <a:t>(Andrews,Cook,Baumeister,Hickey (2010), p. 4.)</a:t>
            </a:r>
            <a:r>
              <a:rPr lang="en-US" smtClean="0">
                <a:effectLst/>
              </a:rPr>
              <a:t>”</a:t>
            </a:r>
          </a:p>
          <a:p>
            <a:pPr marL="990600" lvl="1" indent="-533400">
              <a:lnSpc>
                <a:spcPct val="90000"/>
              </a:lnSpc>
              <a:buFontTx/>
              <a:buNone/>
            </a:pPr>
            <a:endParaRPr lang="en-US" smtClean="0">
              <a:effectLst/>
            </a:endParaRPr>
          </a:p>
          <a:p>
            <a:pPr marL="990600" lvl="1" indent="-533400">
              <a:lnSpc>
                <a:spcPct val="90000"/>
              </a:lnSpc>
              <a:buFontTx/>
              <a:buNone/>
            </a:pPr>
            <a:r>
              <a:rPr lang="en-US" smtClean="0">
                <a:effectLst/>
              </a:rPr>
              <a:t>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Grp="1" noChangeArrowheads="1"/>
          </p:cNvSpPr>
          <p:nvPr>
            <p:ph type="title"/>
          </p:nvPr>
        </p:nvSpPr>
        <p:spPr>
          <a:xfrm>
            <a:off x="457200" y="277813"/>
            <a:ext cx="8229600" cy="560387"/>
          </a:xfrm>
        </p:spPr>
        <p:txBody>
          <a:bodyPr/>
          <a:lstStyle/>
          <a:p>
            <a:r>
              <a:rPr lang="en-US" sz="4000" smtClean="0">
                <a:effectLst/>
              </a:rPr>
              <a:t>Treatment of ARVD</a:t>
            </a:r>
          </a:p>
        </p:txBody>
      </p:sp>
      <p:sp>
        <p:nvSpPr>
          <p:cNvPr id="41986" name="Rectangle 3"/>
          <p:cNvSpPr>
            <a:spLocks noGrp="1" noChangeArrowheads="1"/>
          </p:cNvSpPr>
          <p:nvPr>
            <p:ph type="body" idx="1"/>
          </p:nvPr>
        </p:nvSpPr>
        <p:spPr>
          <a:xfrm>
            <a:off x="457200" y="1219200"/>
            <a:ext cx="8229600" cy="5638800"/>
          </a:xfrm>
        </p:spPr>
        <p:txBody>
          <a:bodyPr/>
          <a:lstStyle/>
          <a:p>
            <a:r>
              <a:rPr lang="en-US" sz="2400" smtClean="0">
                <a:effectLst/>
              </a:rPr>
              <a:t>ICD placement – commonly performed, with caution due to thinning of RV wall  causing the risk of perforation. </a:t>
            </a:r>
          </a:p>
          <a:p>
            <a:r>
              <a:rPr lang="en-US" sz="2400" smtClean="0">
                <a:effectLst/>
              </a:rPr>
              <a:t>Radio Frequency Ablation -  for those with less risk of perforation it is a therapeutic option in patients unresponsive or intolerant to antiarrhythmic drugs.  In recent research, (Arbelo, 2010) catheter ablation should be the first line approach in patient with recurrent monomorphic ventricular tachycardia. This will disable the malfunctioning circuits and reduce incidence of arrhythmia occurring.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idx="4294967295"/>
          </p:nvPr>
        </p:nvSpPr>
        <p:spPr/>
        <p:txBody>
          <a:bodyPr anchorCtr="0"/>
          <a:lstStyle/>
          <a:p>
            <a:pPr eaLnBrk="1" hangingPunct="1">
              <a:defRPr/>
            </a:pPr>
            <a:r>
              <a:rPr lang="en-US" smtClean="0"/>
              <a:t>Now that I know about ARVD…</a:t>
            </a:r>
          </a:p>
        </p:txBody>
      </p:sp>
      <p:sp>
        <p:nvSpPr>
          <p:cNvPr id="25602" name="Content Placeholder 2"/>
          <p:cNvSpPr>
            <a:spLocks noGrp="1"/>
          </p:cNvSpPr>
          <p:nvPr>
            <p:ph idx="4294967295"/>
          </p:nvPr>
        </p:nvSpPr>
        <p:spPr>
          <a:xfrm>
            <a:off x="457200" y="1295400"/>
            <a:ext cx="8229600" cy="4835525"/>
          </a:xfrm>
        </p:spPr>
        <p:txBody>
          <a:bodyPr/>
          <a:lstStyle/>
          <a:p>
            <a:pPr eaLnBrk="1" hangingPunct="1">
              <a:buFont typeface="Wingdings" pitchFamily="2" charset="2"/>
              <a:buNone/>
              <a:defRPr/>
            </a:pPr>
            <a:r>
              <a:rPr lang="en-US" sz="2000" dirty="0" smtClean="0"/>
              <a:t>It is very important that a thorough physical assessment is performed, especially for young adults undergoing physicals for competitive or contact sports. </a:t>
            </a:r>
          </a:p>
          <a:p>
            <a:pPr eaLnBrk="1" hangingPunct="1">
              <a:buFont typeface="Wingdings" pitchFamily="2" charset="2"/>
              <a:buNone/>
              <a:defRPr/>
            </a:pPr>
            <a:endParaRPr lang="en-US" sz="2000" dirty="0"/>
          </a:p>
          <a:p>
            <a:pPr eaLnBrk="1" hangingPunct="1">
              <a:buFont typeface="Wingdings" pitchFamily="2" charset="2"/>
              <a:buNone/>
              <a:defRPr/>
            </a:pPr>
            <a:r>
              <a:rPr lang="en-US" sz="1800" dirty="0" smtClean="0"/>
              <a:t>The assessment should include asking questions of parents  about: </a:t>
            </a:r>
          </a:p>
          <a:p>
            <a:pPr eaLnBrk="1" hangingPunct="1">
              <a:buFont typeface="Wingdings" pitchFamily="2" charset="2"/>
              <a:buNone/>
              <a:defRPr/>
            </a:pPr>
            <a:endParaRPr lang="en-US" sz="1800" dirty="0" smtClean="0"/>
          </a:p>
          <a:p>
            <a:pPr eaLnBrk="1" hangingPunct="1">
              <a:buFont typeface="Wingdings" pitchFamily="2" charset="2"/>
              <a:buNone/>
              <a:defRPr/>
            </a:pPr>
            <a:r>
              <a:rPr lang="en-US" sz="2000" dirty="0" smtClean="0"/>
              <a:t> </a:t>
            </a:r>
            <a:r>
              <a:rPr lang="en-US" sz="2000" dirty="0"/>
              <a:t>	</a:t>
            </a:r>
            <a:r>
              <a:rPr lang="en-US" sz="2000" dirty="0" smtClean="0"/>
              <a:t>	● family history of palpitations</a:t>
            </a:r>
          </a:p>
          <a:p>
            <a:pPr eaLnBrk="1" hangingPunct="1">
              <a:buFont typeface="Wingdings" pitchFamily="2" charset="2"/>
              <a:buNone/>
              <a:defRPr/>
            </a:pPr>
            <a:r>
              <a:rPr lang="en-US" sz="2000" dirty="0"/>
              <a:t>	</a:t>
            </a:r>
            <a:r>
              <a:rPr lang="en-US" sz="2000" dirty="0" smtClean="0"/>
              <a:t>	● lightheadedness</a:t>
            </a:r>
          </a:p>
          <a:p>
            <a:pPr eaLnBrk="1" hangingPunct="1">
              <a:buFont typeface="Wingdings" pitchFamily="2" charset="2"/>
              <a:buNone/>
              <a:defRPr/>
            </a:pPr>
            <a:r>
              <a:rPr lang="en-US" sz="2000" dirty="0"/>
              <a:t>	</a:t>
            </a:r>
            <a:r>
              <a:rPr lang="en-US" sz="2000" dirty="0" smtClean="0"/>
              <a:t>	● blackouts or </a:t>
            </a:r>
            <a:r>
              <a:rPr lang="en-US" sz="2000" dirty="0" err="1" smtClean="0"/>
              <a:t>syncopal</a:t>
            </a:r>
            <a:r>
              <a:rPr lang="en-US" sz="2000" dirty="0" smtClean="0"/>
              <a:t> events </a:t>
            </a:r>
          </a:p>
          <a:p>
            <a:pPr eaLnBrk="1" hangingPunct="1">
              <a:buFont typeface="Wingdings" pitchFamily="2" charset="2"/>
              <a:buNone/>
              <a:defRPr/>
            </a:pPr>
            <a:r>
              <a:rPr lang="en-US" sz="2000" dirty="0"/>
              <a:t>	</a:t>
            </a:r>
            <a:r>
              <a:rPr lang="en-US" sz="2000" dirty="0" smtClean="0"/>
              <a:t>	● evaluation of ECG if history or symptoms are       	   present  </a:t>
            </a:r>
          </a:p>
          <a:p>
            <a:pPr eaLnBrk="1" hangingPunct="1">
              <a:buFont typeface="Wingdings" pitchFamily="2" charset="2"/>
              <a:buNone/>
              <a:defRPr/>
            </a:pPr>
            <a:r>
              <a:rPr lang="en-US" sz="2000" dirty="0" smtClean="0"/>
              <a:t>		● If there are concerns or a strong history of sudden      	  cardiac events (arrhythmias, arrest, MI) in close 	  relatives a family pedigree should be obtained with at  	  least three generations. </a:t>
            </a:r>
          </a:p>
          <a:p>
            <a:pPr eaLnBrk="1" hangingPunct="1">
              <a:buFont typeface="Wingdings" pitchFamily="2" charset="2"/>
              <a:buNone/>
              <a:defRPr/>
            </a:pPr>
            <a:endParaRPr lang="en-US" sz="2000" dirty="0" smtClean="0"/>
          </a:p>
          <a:p>
            <a:pPr eaLnBrk="1" hangingPunct="1">
              <a:buFont typeface="Wingdings" pitchFamily="2" charset="2"/>
              <a:buNone/>
              <a:defRPr/>
            </a:pPr>
            <a:r>
              <a:rPr lang="en-US" sz="2000" dirty="0" smtClean="0"/>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idx="4294967295"/>
          </p:nvPr>
        </p:nvSpPr>
        <p:spPr>
          <a:xfrm>
            <a:off x="457200" y="304800"/>
            <a:ext cx="8229600" cy="865188"/>
          </a:xfrm>
        </p:spPr>
        <p:txBody>
          <a:bodyPr anchorCtr="0"/>
          <a:lstStyle/>
          <a:p>
            <a:pPr eaLnBrk="1" hangingPunct="1">
              <a:defRPr/>
            </a:pPr>
            <a:r>
              <a:rPr lang="en-US"/>
              <a:t>Case Study</a:t>
            </a:r>
          </a:p>
        </p:txBody>
      </p:sp>
      <p:sp>
        <p:nvSpPr>
          <p:cNvPr id="15362" name="Content Placeholder 2"/>
          <p:cNvSpPr>
            <a:spLocks noGrp="1"/>
          </p:cNvSpPr>
          <p:nvPr>
            <p:ph idx="4294967295"/>
          </p:nvPr>
        </p:nvSpPr>
        <p:spPr>
          <a:xfrm>
            <a:off x="609600" y="1143000"/>
            <a:ext cx="8229600" cy="4530725"/>
          </a:xfrm>
          <a:noFill/>
        </p:spPr>
        <p:txBody>
          <a:bodyPr/>
          <a:lstStyle/>
          <a:p>
            <a:pPr eaLnBrk="1" hangingPunct="1">
              <a:buFont typeface="Wingdings" pitchFamily="2" charset="2"/>
              <a:buNone/>
            </a:pPr>
            <a:r>
              <a:rPr lang="en-US" sz="2000" smtClean="0">
                <a:effectLst/>
              </a:rPr>
              <a:t>  </a:t>
            </a:r>
            <a:r>
              <a:rPr lang="en-US" sz="1800" smtClean="0">
                <a:effectLst/>
              </a:rPr>
              <a:t>Lorenzo Guiterrez, 39, was driving when he experienced sudden onset of chest pains, dizziness, diaphoresis.  He happened to be driving by a local emergency department.   As he entered, he collapsed. He was revived after CPR and defibrillation, restoring his ventricular tachycardia (VT) to normal sinus rhythm (NSR).  He reported having feelings like this before, and two of his family members had died of sudden cardiac death. His past medical history was significant for mild hypertension.  </a:t>
            </a:r>
            <a:endParaRPr lang="en-US" sz="2000" smtClean="0">
              <a:effectLst/>
            </a:endParaRPr>
          </a:p>
          <a:p>
            <a:pPr eaLnBrk="1" hangingPunct="1">
              <a:buFont typeface="Wingdings" pitchFamily="2" charset="2"/>
              <a:buNone/>
            </a:pPr>
            <a:endParaRPr lang="en-US" sz="2000" smtClean="0">
              <a:effectLst/>
            </a:endParaRPr>
          </a:p>
          <a:p>
            <a:pPr eaLnBrk="1" hangingPunct="1">
              <a:buFont typeface="Wingdings" pitchFamily="2" charset="2"/>
              <a:buNone/>
            </a:pPr>
            <a:r>
              <a:rPr lang="en-US" sz="2000" smtClean="0">
                <a:effectLst/>
              </a:rPr>
              <a:t> </a:t>
            </a:r>
            <a:r>
              <a:rPr lang="en-US" sz="1800" smtClean="0">
                <a:effectLst/>
              </a:rPr>
              <a:t>“ARVD/C is a leading cause of sudden death among young athletes, although people within a broad range of ages and activity levels have this condition. It affects men and women of all races, and approximately 1 out of every 5,000 is diagnosed with ARVD/C. It’s possible to have this disease without knowing it. These silent carriers may not recognize its symptoms when—or if –they occur. Palpitations, fainting, chest pain, and rapid heartbeat are some warning signals of ARVD/C.” (2010 Johns Hopkins Patient Education Brochure, p. 1)</a:t>
            </a:r>
          </a:p>
          <a:p>
            <a:pPr eaLnBrk="1" hangingPunct="1">
              <a:buFont typeface="Wingdings" pitchFamily="2" charset="2"/>
              <a:buNone/>
            </a:pPr>
            <a:endParaRPr lang="en-US" sz="1800" smtClean="0">
              <a:effectLst/>
            </a:endParaRPr>
          </a:p>
          <a:p>
            <a:pPr eaLnBrk="1" hangingPunct="1">
              <a:buFont typeface="Wingdings" pitchFamily="2" charset="2"/>
              <a:buNone/>
            </a:pPr>
            <a:endParaRPr lang="en-US" sz="2000" smtClean="0">
              <a:effectLst/>
            </a:endParaRPr>
          </a:p>
        </p:txBody>
      </p:sp>
      <p:sp>
        <p:nvSpPr>
          <p:cNvPr id="15363" name="Action Button: Return 1">
            <a:hlinkClick r:id="" action="ppaction://hlinkshowjump?jump=lastslideviewed" highlightClick="1"/>
          </p:cNvPr>
          <p:cNvSpPr>
            <a:spLocks noChangeArrowheads="1"/>
          </p:cNvSpPr>
          <p:nvPr/>
        </p:nvSpPr>
        <p:spPr bwMode="auto">
          <a:xfrm>
            <a:off x="7848600" y="6096000"/>
            <a:ext cx="1295400" cy="749300"/>
          </a:xfrm>
          <a:prstGeom prst="actionButtonReturn">
            <a:avLst/>
          </a:prstGeom>
          <a:solidFill>
            <a:schemeClr val="accent1"/>
          </a:solidFill>
          <a:ln w="9525" algn="ctr">
            <a:solidFill>
              <a:schemeClr val="tx1"/>
            </a:solidFill>
            <a:round/>
            <a:headEnd/>
            <a:tailEnd/>
          </a:ln>
        </p:spPr>
        <p:txBody>
          <a:bodyPr/>
          <a:lstStyle/>
          <a:p>
            <a:pPr eaLnBrk="0" hangingPunct="0"/>
            <a:r>
              <a:rPr lang="en-US"/>
              <a:t>Back to question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idx="4294967295"/>
          </p:nvPr>
        </p:nvSpPr>
        <p:spPr/>
        <p:txBody>
          <a:bodyPr anchorCtr="0"/>
          <a:lstStyle/>
          <a:p>
            <a:pPr eaLnBrk="1" hangingPunct="1">
              <a:defRPr/>
            </a:pPr>
            <a:r>
              <a:rPr lang="en-US"/>
              <a:t>Literature Cited</a:t>
            </a:r>
          </a:p>
        </p:txBody>
      </p:sp>
      <p:sp>
        <p:nvSpPr>
          <p:cNvPr id="26626" name="Content Placeholder 2"/>
          <p:cNvSpPr>
            <a:spLocks noGrp="1"/>
          </p:cNvSpPr>
          <p:nvPr>
            <p:ph idx="4294967295"/>
          </p:nvPr>
        </p:nvSpPr>
        <p:spPr/>
        <p:txBody>
          <a:bodyPr/>
          <a:lstStyle/>
          <a:p>
            <a:pPr eaLnBrk="1" hangingPunct="1">
              <a:buFont typeface="Wingdings" pitchFamily="2" charset="2"/>
              <a:buNone/>
            </a:pPr>
            <a:r>
              <a:rPr lang="en-US" sz="1600" smtClean="0"/>
              <a:t>Andrews, T., Cook, S., Baumeister, M., Hickey, K., (2010). Sudden Killer: Arrhythmogenic right ventricular cardiomyopathy. </a:t>
            </a:r>
            <a:r>
              <a:rPr lang="en-US" sz="1600" i="1" smtClean="0"/>
              <a:t>Nursing</a:t>
            </a:r>
            <a:r>
              <a:rPr lang="en-US" sz="1600" smtClean="0"/>
              <a:t>, 40 (7) p. 7-11.</a:t>
            </a:r>
          </a:p>
          <a:p>
            <a:pPr eaLnBrk="1" hangingPunct="1">
              <a:buFont typeface="Wingdings" pitchFamily="2" charset="2"/>
              <a:buNone/>
            </a:pPr>
            <a:r>
              <a:rPr lang="en-US" sz="1600" smtClean="0"/>
              <a:t>Arbelo, E., Josephson, M., (2010). Ablation of ventricular arrhythmias in arrhythmogenic right ventricular dysphasia. </a:t>
            </a:r>
            <a:r>
              <a:rPr lang="en-US" sz="1600" i="1" smtClean="0"/>
              <a:t>Journal of Cardiovascular Electrophysiology, 21 (4): 473-86.</a:t>
            </a:r>
          </a:p>
          <a:p>
            <a:pPr eaLnBrk="1" hangingPunct="1">
              <a:buFont typeface="Wingdings" pitchFamily="2" charset="2"/>
              <a:buNone/>
            </a:pPr>
            <a:r>
              <a:rPr lang="en-US" sz="1600" smtClean="0"/>
              <a:t>Porth, C. M., &amp; Matfin, G., (2009). </a:t>
            </a:r>
            <a:r>
              <a:rPr lang="en-US" sz="1600" i="1" smtClean="0"/>
              <a:t>Pathophysiology: Concepts of altered health states (8</a:t>
            </a:r>
            <a:r>
              <a:rPr lang="en-US" sz="1600" i="1" baseline="30000" smtClean="0"/>
              <a:t>th</a:t>
            </a:r>
            <a:r>
              <a:rPr lang="en-US" sz="1600" i="1" smtClean="0"/>
              <a:t> ed.). </a:t>
            </a:r>
            <a:r>
              <a:rPr lang="en-US" sz="1600" smtClean="0"/>
              <a:t>Philadelphia, PA:  Lippincott Williams &amp; Wilkins.</a:t>
            </a:r>
          </a:p>
          <a:p>
            <a:pPr eaLnBrk="1" hangingPunct="1">
              <a:buFont typeface="Wingdings" pitchFamily="2" charset="2"/>
              <a:buNone/>
            </a:pPr>
            <a:r>
              <a:rPr lang="en-US" sz="1600" u="sng" smtClean="0">
                <a:effectLst/>
              </a:rPr>
              <a:t>http://en.wikipedia.org/wiki/ARVD </a:t>
            </a:r>
            <a:r>
              <a:rPr lang="en-US" sz="1600" smtClean="0">
                <a:effectLst/>
              </a:rPr>
              <a:t>retrieved March 29, 2012. </a:t>
            </a:r>
            <a:endParaRPr lang="en-US" sz="1600" smtClean="0"/>
          </a:p>
          <a:p>
            <a:pPr eaLnBrk="1" hangingPunct="1">
              <a:buFont typeface="Wingdings" pitchFamily="2" charset="2"/>
              <a:buNone/>
            </a:pPr>
            <a:r>
              <a:rPr lang="en-US" sz="1600" smtClean="0"/>
              <a:t>Yerra, L., Caskey, D., Modi, K., Reddy, P., (2008). Arrhythmogenic Right Ventricular Dysplasia/Cardiomyopathy: Cinical Profile of Four Patients and Review</a:t>
            </a:r>
            <a:r>
              <a:rPr lang="en-US" sz="1600" i="1" smtClean="0"/>
              <a:t>. Southern Medical Journal</a:t>
            </a:r>
            <a:r>
              <a:rPr lang="en-US" sz="1600" smtClean="0"/>
              <a:t>, 101 (3) p. 309-316. </a:t>
            </a:r>
          </a:p>
          <a:p>
            <a:pPr eaLnBrk="1" hangingPunct="1">
              <a:buFont typeface="Wingdings" pitchFamily="2" charset="2"/>
              <a:buNone/>
            </a:pPr>
            <a:r>
              <a:rPr lang="en-US" sz="1600" smtClean="0"/>
              <a:t>Johns Hopkins Medicine, ARVD Program Patient Brochure, January 2010, Authored by Johns Hopkins Medical Professionals.  Images utilized with permission from Johns Hopkins ARVD Program official. http://www.arvd.com</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idx="4294967295"/>
          </p:nvPr>
        </p:nvSpPr>
        <p:spPr/>
        <p:txBody>
          <a:bodyPr anchorCtr="0"/>
          <a:lstStyle/>
          <a:p>
            <a:pPr eaLnBrk="1" hangingPunct="1">
              <a:defRPr/>
            </a:pPr>
            <a:r>
              <a:rPr lang="en-US" sz="3200"/>
              <a:t>Tutorial Objectives</a:t>
            </a:r>
          </a:p>
        </p:txBody>
      </p:sp>
      <p:sp>
        <p:nvSpPr>
          <p:cNvPr id="15362" name="Content Placeholder 2"/>
          <p:cNvSpPr>
            <a:spLocks noGrp="1"/>
          </p:cNvSpPr>
          <p:nvPr>
            <p:ph idx="4294967295"/>
          </p:nvPr>
        </p:nvSpPr>
        <p:spPr/>
        <p:txBody>
          <a:bodyPr/>
          <a:lstStyle/>
          <a:p>
            <a:pPr eaLnBrk="1" hangingPunct="1">
              <a:defRPr/>
            </a:pPr>
            <a:r>
              <a:rPr lang="en-US" sz="2800"/>
              <a:t>Define Arrhythmogenic Right Ventricular Dysplasia (ARVD)</a:t>
            </a:r>
          </a:p>
          <a:p>
            <a:pPr eaLnBrk="1" hangingPunct="1">
              <a:defRPr/>
            </a:pPr>
            <a:r>
              <a:rPr lang="en-US" sz="2800"/>
              <a:t>Identify common signs and symptoms in the physical exam of the ARVD patient</a:t>
            </a:r>
          </a:p>
          <a:p>
            <a:pPr eaLnBrk="1" hangingPunct="1">
              <a:defRPr/>
            </a:pPr>
            <a:r>
              <a:rPr lang="en-US" sz="2800"/>
              <a:t>Outline commonly used diagnostic tests to confirm a ARVD diagnosis</a:t>
            </a:r>
          </a:p>
          <a:p>
            <a:pPr eaLnBrk="1" hangingPunct="1">
              <a:defRPr/>
            </a:pPr>
            <a:r>
              <a:rPr lang="en-US" sz="2800"/>
              <a:t>Describe treatments used to help those who suffer from ARVD</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idx="4294967295"/>
          </p:nvPr>
        </p:nvSpPr>
        <p:spPr>
          <a:xfrm>
            <a:off x="457200" y="0"/>
            <a:ext cx="8229600" cy="1139825"/>
          </a:xfrm>
        </p:spPr>
        <p:txBody>
          <a:bodyPr anchorCtr="0"/>
          <a:lstStyle/>
          <a:p>
            <a:pPr eaLnBrk="1" hangingPunct="1">
              <a:defRPr/>
            </a:pPr>
            <a:r>
              <a:rPr lang="en-US" sz="4000"/>
              <a:t>What is ARVD?</a:t>
            </a:r>
          </a:p>
        </p:txBody>
      </p:sp>
      <p:sp>
        <p:nvSpPr>
          <p:cNvPr id="16386" name="Content Placeholder 2"/>
          <p:cNvSpPr>
            <a:spLocks noGrp="1"/>
          </p:cNvSpPr>
          <p:nvPr>
            <p:ph idx="4294967295"/>
          </p:nvPr>
        </p:nvSpPr>
        <p:spPr>
          <a:xfrm>
            <a:off x="457200" y="1219200"/>
            <a:ext cx="8229600" cy="5486400"/>
          </a:xfrm>
        </p:spPr>
        <p:txBody>
          <a:bodyPr/>
          <a:lstStyle/>
          <a:p>
            <a:pPr eaLnBrk="1" hangingPunct="1">
              <a:defRPr/>
            </a:pPr>
            <a:r>
              <a:rPr lang="en-US" sz="2400" dirty="0"/>
              <a:t>ARVD is a dangerous cardiac condition that can cause irregular heart rhythms and sudden death.</a:t>
            </a:r>
          </a:p>
          <a:p>
            <a:pPr eaLnBrk="1" hangingPunct="1">
              <a:defRPr/>
            </a:pPr>
            <a:r>
              <a:rPr lang="en-US" sz="2400" dirty="0"/>
              <a:t>It is characterized by a thinned and dilated right ventricle (RV) from a progressive loss of </a:t>
            </a:r>
            <a:r>
              <a:rPr lang="en-US" sz="2400" dirty="0" err="1"/>
              <a:t>myocytes</a:t>
            </a:r>
            <a:r>
              <a:rPr lang="en-US" sz="2400" dirty="0"/>
              <a:t> </a:t>
            </a:r>
            <a:r>
              <a:rPr lang="en-US" sz="2400" dirty="0" smtClean="0"/>
              <a:t>which are replaced </a:t>
            </a:r>
            <a:r>
              <a:rPr lang="en-US" sz="2400" dirty="0"/>
              <a:t>with fibrous and fatty tissue in the RV myocardium. </a:t>
            </a:r>
            <a:endParaRPr lang="en-US" sz="2400" dirty="0" smtClean="0"/>
          </a:p>
          <a:p>
            <a:pPr eaLnBrk="1" hangingPunct="1">
              <a:defRPr/>
            </a:pPr>
            <a:r>
              <a:rPr lang="en-US" sz="2400" dirty="0" smtClean="0"/>
              <a:t>The fatty tissue disrupts electrical pathways.</a:t>
            </a:r>
            <a:endParaRPr lang="en-US" sz="2400" dirty="0"/>
          </a:p>
          <a:p>
            <a:pPr eaLnBrk="1" hangingPunct="1">
              <a:defRPr/>
            </a:pPr>
            <a:r>
              <a:rPr lang="en-US" sz="2400" dirty="0"/>
              <a:t>Fatty tissue in RV causes abnormal contractions like ventricular tachycardia (VT) thus abnormal ejection of blood</a:t>
            </a:r>
            <a:r>
              <a:rPr lang="en-US" sz="2800" dirty="0"/>
              <a: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3"/>
          <p:cNvSpPr>
            <a:spLocks noGrp="1" noChangeArrowheads="1"/>
          </p:cNvSpPr>
          <p:nvPr>
            <p:ph type="body" idx="4294967295"/>
          </p:nvPr>
        </p:nvSpPr>
        <p:spPr>
          <a:xfrm>
            <a:off x="4419600" y="381000"/>
            <a:ext cx="4724400" cy="5749925"/>
          </a:xfrm>
          <a:noFill/>
        </p:spPr>
        <p:txBody>
          <a:bodyPr/>
          <a:lstStyle/>
          <a:p>
            <a:pPr>
              <a:lnSpc>
                <a:spcPct val="80000"/>
              </a:lnSpc>
            </a:pPr>
            <a:r>
              <a:rPr lang="en-US" sz="1600" smtClean="0">
                <a:effectLst/>
              </a:rPr>
              <a:t>The Johns Hopkins Arrhythmogenic Right Ventricular Dysplasia Program has described that it is widely recognized that ARVD is often caused by mutations in proteins called desmosomal proteins. </a:t>
            </a:r>
          </a:p>
          <a:p>
            <a:pPr>
              <a:lnSpc>
                <a:spcPct val="80000"/>
              </a:lnSpc>
            </a:pPr>
            <a:endParaRPr lang="en-US" sz="1600" smtClean="0">
              <a:effectLst/>
            </a:endParaRPr>
          </a:p>
          <a:p>
            <a:pPr>
              <a:lnSpc>
                <a:spcPct val="80000"/>
              </a:lnSpc>
            </a:pPr>
            <a:r>
              <a:rPr lang="en-US" sz="1600" smtClean="0">
                <a:effectLst/>
              </a:rPr>
              <a:t>These proteins are like a bridge that links one heart cell to the next.  Major components of desmosomes are plakophilin-2, desmoglein -2, desmocollin-2, desmoplakin, and plakoglobin.  </a:t>
            </a:r>
          </a:p>
          <a:p>
            <a:pPr>
              <a:lnSpc>
                <a:spcPct val="80000"/>
              </a:lnSpc>
            </a:pPr>
            <a:endParaRPr lang="en-US" sz="1600" smtClean="0">
              <a:effectLst/>
            </a:endParaRPr>
          </a:p>
          <a:p>
            <a:pPr>
              <a:lnSpc>
                <a:spcPct val="80000"/>
              </a:lnSpc>
            </a:pPr>
            <a:r>
              <a:rPr lang="en-US" sz="1600" smtClean="0">
                <a:effectLst/>
              </a:rPr>
              <a:t>It has been discovered that those who are afflicted with ARVD have genetic abnormalities in the genes encoding for these desmosomal proteins. </a:t>
            </a:r>
          </a:p>
          <a:p>
            <a:pPr>
              <a:lnSpc>
                <a:spcPct val="80000"/>
              </a:lnSpc>
            </a:pPr>
            <a:endParaRPr lang="en-US" sz="1600" smtClean="0">
              <a:effectLst/>
            </a:endParaRPr>
          </a:p>
          <a:p>
            <a:pPr>
              <a:lnSpc>
                <a:spcPct val="80000"/>
              </a:lnSpc>
            </a:pPr>
            <a:r>
              <a:rPr lang="en-US" sz="1600" smtClean="0">
                <a:effectLst/>
              </a:rPr>
              <a:t>Since the mechanical bonds are weak and faulty, over time and exertion, the process of pulling apart causes formation of scarring and fat replacement. We would see the pulling action when the heart is being worked, like during exercise. </a:t>
            </a:r>
          </a:p>
        </p:txBody>
      </p:sp>
      <p:pic>
        <p:nvPicPr>
          <p:cNvPr id="20482" name="Picture 5" descr="MP900390112[1]"/>
          <p:cNvPicPr>
            <a:picLocks noChangeAspect="1" noChangeArrowheads="1"/>
          </p:cNvPicPr>
          <p:nvPr/>
        </p:nvPicPr>
        <p:blipFill>
          <a:blip r:embed="rId3"/>
          <a:srcRect/>
          <a:stretch>
            <a:fillRect/>
          </a:stretch>
        </p:blipFill>
        <p:spPr bwMode="auto">
          <a:xfrm>
            <a:off x="228600" y="838200"/>
            <a:ext cx="3657600" cy="4419600"/>
          </a:xfrm>
          <a:prstGeom prst="rect">
            <a:avLst/>
          </a:prstGeom>
          <a:noFill/>
          <a:ln w="9525">
            <a:noFill/>
            <a:miter lim="800000"/>
            <a:headEnd/>
            <a:tailEnd/>
          </a:ln>
        </p:spPr>
      </p:pic>
      <p:sp>
        <p:nvSpPr>
          <p:cNvPr id="20483" name="Text Box 5"/>
          <p:cNvSpPr txBox="1">
            <a:spLocks noChangeArrowheads="1"/>
          </p:cNvSpPr>
          <p:nvPr/>
        </p:nvSpPr>
        <p:spPr bwMode="auto">
          <a:xfrm>
            <a:off x="288925" y="5365750"/>
            <a:ext cx="1431925" cy="274638"/>
          </a:xfrm>
          <a:prstGeom prst="rect">
            <a:avLst/>
          </a:prstGeom>
          <a:noFill/>
          <a:ln w="9525">
            <a:noFill/>
            <a:miter lim="800000"/>
            <a:headEnd/>
            <a:tailEnd/>
          </a:ln>
        </p:spPr>
        <p:txBody>
          <a:bodyPr wrap="none">
            <a:spAutoFit/>
          </a:bodyPr>
          <a:lstStyle/>
          <a:p>
            <a:r>
              <a:rPr lang="en-US" sz="1200"/>
              <a:t>Microsoft Clipart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pPr eaLnBrk="1" hangingPunct="1">
              <a:defRPr/>
            </a:pPr>
            <a:r>
              <a:rPr lang="en-US" sz="4000"/>
              <a:t>What is ARVD?</a:t>
            </a:r>
          </a:p>
        </p:txBody>
      </p:sp>
      <p:sp>
        <p:nvSpPr>
          <p:cNvPr id="71683" name="Rectangle 3"/>
          <p:cNvSpPr>
            <a:spLocks noGrp="1" noChangeArrowheads="1"/>
          </p:cNvSpPr>
          <p:nvPr>
            <p:ph type="body" idx="1"/>
          </p:nvPr>
        </p:nvSpPr>
        <p:spPr>
          <a:xfrm>
            <a:off x="4038600" y="1371600"/>
            <a:ext cx="4648200" cy="4759325"/>
          </a:xfrm>
        </p:spPr>
        <p:txBody>
          <a:bodyPr/>
          <a:lstStyle/>
          <a:p>
            <a:pPr eaLnBrk="1" hangingPunct="1">
              <a:lnSpc>
                <a:spcPct val="80000"/>
              </a:lnSpc>
              <a:defRPr/>
            </a:pPr>
            <a:r>
              <a:rPr lang="en-US" sz="2000" dirty="0" smtClean="0"/>
              <a:t>The condition is precipitated by a release of catecholamine surges like exercise, dehydration, stress, cocaine or electrolyte imbalances.</a:t>
            </a:r>
          </a:p>
          <a:p>
            <a:pPr eaLnBrk="1" hangingPunct="1">
              <a:lnSpc>
                <a:spcPct val="80000"/>
              </a:lnSpc>
              <a:buFont typeface="Wingdings" pitchFamily="2" charset="2"/>
              <a:buNone/>
              <a:defRPr/>
            </a:pPr>
            <a:endParaRPr lang="en-US" sz="2000" dirty="0" smtClean="0"/>
          </a:p>
          <a:p>
            <a:pPr eaLnBrk="1" hangingPunct="1">
              <a:lnSpc>
                <a:spcPct val="80000"/>
              </a:lnSpc>
              <a:defRPr/>
            </a:pPr>
            <a:r>
              <a:rPr lang="en-US" sz="2000" dirty="0" smtClean="0"/>
              <a:t>Clinical manifestations include palpitations, syncope, cardiac arrest, mental confusion, anxiety. In progressive phases with left ventricular involvement dyspnea on exertion and orthopnea are present. </a:t>
            </a:r>
          </a:p>
          <a:p>
            <a:pPr eaLnBrk="1" hangingPunct="1">
              <a:lnSpc>
                <a:spcPct val="80000"/>
              </a:lnSpc>
              <a:defRPr/>
            </a:pPr>
            <a:endParaRPr lang="en-US" sz="2000" dirty="0" smtClean="0"/>
          </a:p>
        </p:txBody>
      </p:sp>
      <p:pic>
        <p:nvPicPr>
          <p:cNvPr id="22531" name="Picture 4" descr="MP900401022[1]"/>
          <p:cNvPicPr>
            <a:picLocks noChangeAspect="1" noChangeArrowheads="1"/>
          </p:cNvPicPr>
          <p:nvPr/>
        </p:nvPicPr>
        <p:blipFill>
          <a:blip r:embed="rId3"/>
          <a:srcRect/>
          <a:stretch>
            <a:fillRect/>
          </a:stretch>
        </p:blipFill>
        <p:spPr bwMode="auto">
          <a:xfrm>
            <a:off x="990600" y="1371600"/>
            <a:ext cx="2438400" cy="3810000"/>
          </a:xfrm>
          <a:prstGeom prst="rect">
            <a:avLst/>
          </a:prstGeom>
          <a:noFill/>
          <a:ln w="9525">
            <a:noFill/>
            <a:miter lim="800000"/>
            <a:headEnd/>
            <a:tailEnd/>
          </a:ln>
        </p:spPr>
      </p:pic>
      <p:sp>
        <p:nvSpPr>
          <p:cNvPr id="22532" name="Text Box 5"/>
          <p:cNvSpPr txBox="1">
            <a:spLocks noChangeArrowheads="1"/>
          </p:cNvSpPr>
          <p:nvPr/>
        </p:nvSpPr>
        <p:spPr bwMode="auto">
          <a:xfrm>
            <a:off x="898525" y="5314950"/>
            <a:ext cx="1227138" cy="244475"/>
          </a:xfrm>
          <a:prstGeom prst="rect">
            <a:avLst/>
          </a:prstGeom>
          <a:noFill/>
          <a:ln w="9525">
            <a:noFill/>
            <a:miter lim="800000"/>
            <a:headEnd/>
            <a:tailEnd/>
          </a:ln>
        </p:spPr>
        <p:txBody>
          <a:bodyPr wrap="none">
            <a:spAutoFit/>
          </a:bodyPr>
          <a:lstStyle/>
          <a:p>
            <a:r>
              <a:rPr lang="en-US" sz="1000"/>
              <a:t>Microsoft Clipart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title"/>
          </p:nvPr>
        </p:nvSpPr>
        <p:spPr/>
        <p:txBody>
          <a:bodyPr/>
          <a:lstStyle/>
          <a:p>
            <a:r>
              <a:rPr lang="en-US" smtClean="0">
                <a:effectLst/>
              </a:rPr>
              <a:t>Four ARVD Stages</a:t>
            </a:r>
          </a:p>
        </p:txBody>
      </p:sp>
      <p:sp>
        <p:nvSpPr>
          <p:cNvPr id="20482" name="Rectangle 3"/>
          <p:cNvSpPr>
            <a:spLocks noGrp="1" noChangeArrowheads="1"/>
          </p:cNvSpPr>
          <p:nvPr>
            <p:ph type="body" idx="1"/>
          </p:nvPr>
        </p:nvSpPr>
        <p:spPr/>
        <p:txBody>
          <a:bodyPr/>
          <a:lstStyle/>
          <a:p>
            <a:pPr>
              <a:defRPr/>
            </a:pPr>
            <a:r>
              <a:rPr lang="en-US" sz="2000" b="1" smtClean="0">
                <a:effectLst/>
              </a:rPr>
              <a:t>Concealed phase</a:t>
            </a:r>
            <a:r>
              <a:rPr lang="en-US" sz="2400" smtClean="0">
                <a:effectLst/>
              </a:rPr>
              <a:t>:  </a:t>
            </a:r>
            <a:r>
              <a:rPr lang="en-US" sz="1800" smtClean="0">
                <a:effectLst/>
              </a:rPr>
              <a:t>Pt usually asymptomatic, may have minor VT, RV is only seen with subtle changes. These clients are at high risk of sudden death. </a:t>
            </a:r>
          </a:p>
          <a:p>
            <a:pPr>
              <a:defRPr/>
            </a:pPr>
            <a:r>
              <a:rPr lang="en-US" sz="2000" b="1" smtClean="0">
                <a:effectLst/>
              </a:rPr>
              <a:t>Overt phase:  </a:t>
            </a:r>
            <a:r>
              <a:rPr lang="en-US" sz="1800" smtClean="0">
                <a:effectLst/>
              </a:rPr>
              <a:t>Noted structural and functional changes in the RV.  Symptoms seen are ventricular dysrhythmias, presyncope, syncope, and palpitiations. </a:t>
            </a:r>
          </a:p>
          <a:p>
            <a:pPr>
              <a:defRPr/>
            </a:pPr>
            <a:r>
              <a:rPr lang="en-US" sz="2000" b="1" smtClean="0">
                <a:effectLst/>
              </a:rPr>
              <a:t>Weakening of RV:  </a:t>
            </a:r>
            <a:r>
              <a:rPr lang="en-US" sz="1800" smtClean="0">
                <a:effectLst/>
              </a:rPr>
              <a:t>The RV has dilated and weakened.  Client exhibits symptoms like RV failure including edema of lower extremities, abdominal distention, dyspepsia, and anorexia. </a:t>
            </a:r>
          </a:p>
          <a:p>
            <a:pPr>
              <a:defRPr/>
            </a:pPr>
            <a:r>
              <a:rPr lang="en-US" sz="2000" b="1" smtClean="0">
                <a:effectLst/>
              </a:rPr>
              <a:t>Weakening of the LV:  </a:t>
            </a:r>
            <a:r>
              <a:rPr lang="en-US" sz="1600" smtClean="0">
                <a:effectLst/>
              </a:rPr>
              <a:t>The </a:t>
            </a:r>
            <a:r>
              <a:rPr lang="en-US" sz="1800" smtClean="0">
                <a:effectLst/>
              </a:rPr>
              <a:t>LV dilates and weakens.  Now see symptoms of heart failure which include dyspnea on exertion, orthopnea, and breathlessness. </a:t>
            </a:r>
          </a:p>
          <a:p>
            <a:pPr>
              <a:buFont typeface="Wingdings" pitchFamily="2" charset="2"/>
              <a:buNone/>
              <a:defRPr/>
            </a:pPr>
            <a:r>
              <a:rPr lang="en-US" sz="1400" smtClean="0">
                <a:effectLst/>
              </a:rPr>
              <a:t>Source: </a:t>
            </a:r>
            <a:r>
              <a:rPr lang="en-US" sz="900" smtClean="0"/>
              <a:t>Andrews, T., Cook, S., Baumeister, M., Hickey, K., (2010). Sudden Killer: Arrhythmogenic right ventricular cardiomyopathy. </a:t>
            </a:r>
            <a:r>
              <a:rPr lang="en-US" sz="900" i="1" smtClean="0"/>
              <a:t>Nursing</a:t>
            </a:r>
            <a:r>
              <a:rPr lang="en-US" sz="900" smtClean="0"/>
              <a:t>, 40 (7) p. 7-11.</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idx="4294967295"/>
          </p:nvPr>
        </p:nvSpPr>
        <p:spPr/>
        <p:txBody>
          <a:bodyPr anchorCtr="0"/>
          <a:lstStyle/>
          <a:p>
            <a:pPr eaLnBrk="1" hangingPunct="1">
              <a:defRPr/>
            </a:pPr>
            <a:r>
              <a:rPr lang="en-US"/>
              <a:t>Question about topic</a:t>
            </a:r>
          </a:p>
        </p:txBody>
      </p:sp>
      <p:sp>
        <p:nvSpPr>
          <p:cNvPr id="6" name="Rectangle 5"/>
          <p:cNvSpPr/>
          <p:nvPr/>
        </p:nvSpPr>
        <p:spPr>
          <a:xfrm>
            <a:off x="3276600" y="4724400"/>
            <a:ext cx="2514600" cy="1524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400">
                <a:solidFill>
                  <a:srgbClr val="FFFFFF"/>
                </a:solidFill>
                <a:latin typeface="Calibri" pitchFamily="34" charset="0"/>
              </a:rPr>
              <a:t>Mental confusion, anxiety</a:t>
            </a:r>
          </a:p>
          <a:p>
            <a:pPr algn="ctr">
              <a:defRPr/>
            </a:pPr>
            <a:endParaRPr lang="en-US" sz="2400">
              <a:solidFill>
                <a:srgbClr val="FFFFFF"/>
              </a:solidFill>
              <a:latin typeface="Calibri" pitchFamily="34" charset="0"/>
            </a:endParaRPr>
          </a:p>
          <a:p>
            <a:pPr algn="ctr">
              <a:defRPr/>
            </a:pPr>
            <a:r>
              <a:rPr lang="en-US" sz="2400">
                <a:solidFill>
                  <a:srgbClr val="FFFFFF"/>
                </a:solidFill>
                <a:latin typeface="Calibri" pitchFamily="34" charset="0"/>
              </a:rPr>
              <a:t>You bet! </a:t>
            </a:r>
          </a:p>
        </p:txBody>
      </p:sp>
      <p:sp>
        <p:nvSpPr>
          <p:cNvPr id="7" name="Rectangle 6"/>
          <p:cNvSpPr/>
          <p:nvPr/>
        </p:nvSpPr>
        <p:spPr>
          <a:xfrm>
            <a:off x="6019800" y="4724400"/>
            <a:ext cx="2514600" cy="1524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000">
                <a:solidFill>
                  <a:srgbClr val="FFFFFF"/>
                </a:solidFill>
                <a:latin typeface="Calibri" pitchFamily="34" charset="0"/>
              </a:rPr>
              <a:t>Lower extremity edema, large abdominal girth</a:t>
            </a:r>
            <a:r>
              <a:rPr lang="en-US" sz="2400">
                <a:solidFill>
                  <a:srgbClr val="FFFFFF"/>
                </a:solidFill>
                <a:latin typeface="Calibri" pitchFamily="34" charset="0"/>
              </a:rPr>
              <a:t> </a:t>
            </a:r>
          </a:p>
          <a:p>
            <a:pPr algn="ctr">
              <a:defRPr/>
            </a:pPr>
            <a:r>
              <a:rPr lang="en-US" sz="2000">
                <a:solidFill>
                  <a:srgbClr val="FFFFFF"/>
                </a:solidFill>
                <a:latin typeface="Calibri" pitchFamily="34" charset="0"/>
              </a:rPr>
              <a:t>Sorry, those are </a:t>
            </a:r>
            <a:r>
              <a:rPr lang="en-US" sz="2000" b="1">
                <a:solidFill>
                  <a:srgbClr val="FFFFFF"/>
                </a:solidFill>
                <a:latin typeface="Calibri" pitchFamily="34" charset="0"/>
              </a:rPr>
              <a:t>later</a:t>
            </a:r>
            <a:r>
              <a:rPr lang="en-US" sz="2000">
                <a:solidFill>
                  <a:srgbClr val="FFFFFF"/>
                </a:solidFill>
                <a:latin typeface="Calibri" pitchFamily="34" charset="0"/>
              </a:rPr>
              <a:t> signs</a:t>
            </a:r>
            <a:r>
              <a:rPr lang="en-US" sz="2400">
                <a:solidFill>
                  <a:srgbClr val="FFFFFF"/>
                </a:solidFill>
                <a:latin typeface="Calibri" pitchFamily="34" charset="0"/>
              </a:rPr>
              <a:t> </a:t>
            </a:r>
          </a:p>
        </p:txBody>
      </p:sp>
      <p:sp>
        <p:nvSpPr>
          <p:cNvPr id="17413" name="Content Placeholder 2"/>
          <p:cNvSpPr>
            <a:spLocks noGrp="1"/>
          </p:cNvSpPr>
          <p:nvPr>
            <p:ph idx="4294967295"/>
          </p:nvPr>
        </p:nvSpPr>
        <p:spPr>
          <a:xfrm>
            <a:off x="457200" y="1600200"/>
            <a:ext cx="8229600" cy="2824163"/>
          </a:xfrm>
        </p:spPr>
        <p:txBody>
          <a:bodyPr/>
          <a:lstStyle/>
          <a:p>
            <a:pPr eaLnBrk="1" hangingPunct="1">
              <a:defRPr/>
            </a:pPr>
            <a:r>
              <a:rPr lang="en-US" dirty="0"/>
              <a:t>After reviewing the case study, what are the </a:t>
            </a:r>
            <a:r>
              <a:rPr lang="en-US" b="1" dirty="0"/>
              <a:t>early</a:t>
            </a:r>
            <a:r>
              <a:rPr lang="en-US" dirty="0"/>
              <a:t> signs and symptoms of ARVD</a:t>
            </a:r>
            <a:r>
              <a:rPr lang="en-US" dirty="0" smtClean="0"/>
              <a:t>?  </a:t>
            </a:r>
            <a:r>
              <a:rPr lang="en-US" dirty="0" smtClean="0">
                <a:hlinkClick r:id="rId3" action="ppaction://hlinksldjump"/>
              </a:rPr>
              <a:t>Click here to see case study</a:t>
            </a:r>
            <a:r>
              <a:rPr lang="en-US" dirty="0" smtClean="0"/>
              <a:t>.</a:t>
            </a:r>
            <a:endParaRPr lang="en-US" dirty="0"/>
          </a:p>
        </p:txBody>
      </p:sp>
      <p:sp>
        <p:nvSpPr>
          <p:cNvPr id="5" name="Rectangle 4"/>
          <p:cNvSpPr/>
          <p:nvPr/>
        </p:nvSpPr>
        <p:spPr>
          <a:xfrm>
            <a:off x="533400" y="4724400"/>
            <a:ext cx="2514600" cy="1524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solidFill>
                  <a:srgbClr val="EAEAEA"/>
                </a:solidFill>
              </a:rPr>
              <a:t>Palpitations, chest pain, irregular heart rhythm</a:t>
            </a:r>
            <a:r>
              <a:rPr lang="en-US" sz="2400">
                <a:solidFill>
                  <a:srgbClr val="EAEAEA"/>
                </a:solidFill>
              </a:rPr>
              <a:t> </a:t>
            </a:r>
          </a:p>
          <a:p>
            <a:pPr algn="ctr">
              <a:defRPr/>
            </a:pPr>
            <a:endParaRPr lang="en-US" sz="2400">
              <a:solidFill>
                <a:srgbClr val="EAEAEA"/>
              </a:solidFill>
            </a:endParaRPr>
          </a:p>
          <a:p>
            <a:pPr algn="ctr">
              <a:defRPr/>
            </a:pPr>
            <a:r>
              <a:rPr lang="en-US">
                <a:solidFill>
                  <a:srgbClr val="EAEAEA"/>
                </a:solidFill>
              </a:rPr>
              <a:t>Yes that’s it!</a:t>
            </a:r>
          </a:p>
        </p:txBody>
      </p:sp>
      <p:sp>
        <p:nvSpPr>
          <p:cNvPr id="26630" name="Text Box 7"/>
          <p:cNvSpPr txBox="1">
            <a:spLocks noChangeArrowheads="1"/>
          </p:cNvSpPr>
          <p:nvPr/>
        </p:nvSpPr>
        <p:spPr bwMode="auto">
          <a:xfrm>
            <a:off x="746125" y="3994150"/>
            <a:ext cx="5065713" cy="366713"/>
          </a:xfrm>
          <a:prstGeom prst="rect">
            <a:avLst/>
          </a:prstGeom>
          <a:noFill/>
          <a:ln w="9525">
            <a:noFill/>
            <a:miter lim="800000"/>
            <a:headEnd/>
            <a:tailEnd/>
          </a:ln>
        </p:spPr>
        <p:txBody>
          <a:bodyPr wrap="none">
            <a:spAutoFit/>
          </a:bodyPr>
          <a:lstStyle/>
          <a:p>
            <a:r>
              <a:rPr lang="en-US"/>
              <a:t>Note: there is more than one right answer</a:t>
            </a: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nextCondLst>
                <p:cond evt="onClick" delay="0">
                  <p:tgtEl>
                    <p:spTgt spid="6"/>
                  </p:tgtEl>
                </p:cond>
              </p:nextCondLst>
            </p:seq>
            <p:seq concurrent="1" nextAc="seek">
              <p:cTn id="7" restart="whenNotActive" fill="hold" evtFilter="cancelBubble" nodeType="interactiveSeq">
                <p:stCondLst>
                  <p:cond evt="onClick" delay="0">
                    <p:tgtEl>
                      <p:spTgt spid="7"/>
                    </p:tgtEl>
                  </p:cond>
                </p:stCondLst>
                <p:endSync evt="end" delay="0">
                  <p:rtn val="all"/>
                </p:endSync>
                <p:childTnLst>
                  <p:par>
                    <p:cTn id="8" fill="hold">
                      <p:stCondLst>
                        <p:cond delay="0"/>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childTnLst>
              </p:cTn>
              <p:nextCondLst>
                <p:cond evt="onClick" delay="0">
                  <p:tgtEl>
                    <p:spTgt spid="7"/>
                  </p:tgtEl>
                </p:cond>
              </p:nextCondLst>
            </p:seq>
            <p:seq concurrent="1" nextAc="seek">
              <p:cTn id="12" restart="whenNotActive" fill="hold" evtFilter="cancelBubble" nodeType="interactiveSeq">
                <p:stCondLst>
                  <p:cond evt="onClick" delay="0">
                    <p:tgtEl>
                      <p:spTgt spid="5"/>
                    </p:tgtEl>
                  </p:cond>
                </p:stCondLst>
                <p:endSync evt="end" delay="0">
                  <p:rtn val="all"/>
                </p:endSync>
                <p:childTnLst>
                  <p:par>
                    <p:cTn id="13" fill="hold">
                      <p:stCondLst>
                        <p:cond delay="0"/>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nextCondLst>
                <p:cond evt="onClick" delay="0">
                  <p:tgtEl>
                    <p:spTgt spid="5"/>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idx="4294967295"/>
          </p:nvPr>
        </p:nvSpPr>
        <p:spPr/>
        <p:txBody>
          <a:bodyPr anchorCtr="0"/>
          <a:lstStyle/>
          <a:p>
            <a:pPr eaLnBrk="1" hangingPunct="1">
              <a:defRPr/>
            </a:pPr>
            <a:r>
              <a:rPr lang="en-US" smtClean="0"/>
              <a:t>Testing your knowledge so far</a:t>
            </a:r>
          </a:p>
        </p:txBody>
      </p:sp>
      <p:sp>
        <p:nvSpPr>
          <p:cNvPr id="5" name="Rectangle 4"/>
          <p:cNvSpPr/>
          <p:nvPr/>
        </p:nvSpPr>
        <p:spPr>
          <a:xfrm>
            <a:off x="533400" y="4724400"/>
            <a:ext cx="2514600" cy="1524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solidFill>
                  <a:srgbClr val="EAEAEA"/>
                </a:solidFill>
              </a:rPr>
              <a:t>Happens to young athletes </a:t>
            </a:r>
          </a:p>
          <a:p>
            <a:pPr algn="ctr">
              <a:defRPr/>
            </a:pPr>
            <a:endParaRPr lang="en-US">
              <a:solidFill>
                <a:srgbClr val="EAEAEA"/>
              </a:solidFill>
            </a:endParaRPr>
          </a:p>
          <a:p>
            <a:pPr algn="ctr">
              <a:defRPr/>
            </a:pPr>
            <a:r>
              <a:rPr lang="en-US">
                <a:solidFill>
                  <a:srgbClr val="EAEAEA"/>
                </a:solidFill>
              </a:rPr>
              <a:t>Yes, you are correct </a:t>
            </a:r>
          </a:p>
        </p:txBody>
      </p:sp>
      <p:sp>
        <p:nvSpPr>
          <p:cNvPr id="6" name="Rectangle 5"/>
          <p:cNvSpPr/>
          <p:nvPr/>
        </p:nvSpPr>
        <p:spPr>
          <a:xfrm>
            <a:off x="3276600" y="4724400"/>
            <a:ext cx="2514600" cy="1524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solidFill>
                  <a:srgbClr val="EAEAEA"/>
                </a:solidFill>
              </a:rPr>
              <a:t>Clients can present at different stages of ARVD</a:t>
            </a:r>
            <a:r>
              <a:rPr lang="en-US" sz="1400">
                <a:solidFill>
                  <a:srgbClr val="EAEAEA"/>
                </a:solidFill>
              </a:rPr>
              <a:t> </a:t>
            </a:r>
          </a:p>
          <a:p>
            <a:pPr algn="ctr">
              <a:defRPr/>
            </a:pPr>
            <a:endParaRPr lang="en-US" sz="1400">
              <a:solidFill>
                <a:srgbClr val="EAEAEA"/>
              </a:solidFill>
            </a:endParaRPr>
          </a:p>
          <a:p>
            <a:pPr algn="ctr">
              <a:defRPr/>
            </a:pPr>
            <a:r>
              <a:rPr lang="en-US">
                <a:solidFill>
                  <a:srgbClr val="EAEAEA"/>
                </a:solidFill>
              </a:rPr>
              <a:t>Yes, four stages of ARVD</a:t>
            </a:r>
          </a:p>
        </p:txBody>
      </p:sp>
      <p:sp>
        <p:nvSpPr>
          <p:cNvPr id="7" name="Rectangle 6"/>
          <p:cNvSpPr/>
          <p:nvPr/>
        </p:nvSpPr>
        <p:spPr>
          <a:xfrm>
            <a:off x="6019800" y="4724400"/>
            <a:ext cx="2514600" cy="1524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solidFill>
                  <a:srgbClr val="EAEAEA"/>
                </a:solidFill>
              </a:rPr>
              <a:t>Fatty fibrous tissue in RV</a:t>
            </a:r>
          </a:p>
          <a:p>
            <a:pPr algn="ctr">
              <a:defRPr/>
            </a:pPr>
            <a:endParaRPr lang="en-US">
              <a:solidFill>
                <a:srgbClr val="EAEAEA"/>
              </a:solidFill>
            </a:endParaRPr>
          </a:p>
          <a:p>
            <a:pPr algn="ctr">
              <a:defRPr/>
            </a:pPr>
            <a:r>
              <a:rPr lang="en-US">
                <a:solidFill>
                  <a:srgbClr val="EAEAEA"/>
                </a:solidFill>
              </a:rPr>
              <a:t>Yes, that is right</a:t>
            </a:r>
          </a:p>
        </p:txBody>
      </p:sp>
      <p:sp>
        <p:nvSpPr>
          <p:cNvPr id="18437" name="Content Placeholder 2"/>
          <p:cNvSpPr>
            <a:spLocks noGrp="1"/>
          </p:cNvSpPr>
          <p:nvPr>
            <p:ph idx="4294967295"/>
          </p:nvPr>
        </p:nvSpPr>
        <p:spPr>
          <a:xfrm>
            <a:off x="381000" y="1447800"/>
            <a:ext cx="8229600" cy="2824163"/>
          </a:xfrm>
        </p:spPr>
        <p:txBody>
          <a:bodyPr/>
          <a:lstStyle/>
          <a:p>
            <a:pPr eaLnBrk="1" hangingPunct="1">
              <a:defRPr/>
            </a:pPr>
            <a:r>
              <a:rPr lang="en-US" smtClean="0"/>
              <a:t>Knowing what you have already seen, what are the characteristics of ARVD?</a:t>
            </a:r>
          </a:p>
        </p:txBody>
      </p:sp>
      <p:sp>
        <p:nvSpPr>
          <p:cNvPr id="28678" name="Text Box 7"/>
          <p:cNvSpPr txBox="1">
            <a:spLocks noChangeArrowheads="1"/>
          </p:cNvSpPr>
          <p:nvPr/>
        </p:nvSpPr>
        <p:spPr bwMode="auto">
          <a:xfrm>
            <a:off x="762000" y="3810000"/>
            <a:ext cx="5146675" cy="641350"/>
          </a:xfrm>
          <a:prstGeom prst="rect">
            <a:avLst/>
          </a:prstGeom>
          <a:noFill/>
          <a:ln w="9525">
            <a:noFill/>
            <a:miter lim="800000"/>
            <a:headEnd/>
            <a:tailEnd/>
          </a:ln>
        </p:spPr>
        <p:txBody>
          <a:bodyPr wrap="none">
            <a:spAutoFit/>
          </a:bodyPr>
          <a:lstStyle/>
          <a:p>
            <a:r>
              <a:rPr lang="en-US"/>
              <a:t>Note:  there is more than one right answer</a:t>
            </a:r>
          </a:p>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7" restart="whenNotActive" fill="hold" evtFilter="cancelBubble" nodeType="interactiveSeq">
                <p:stCondLst>
                  <p:cond evt="onClick" delay="0">
                    <p:tgtEl>
                      <p:spTgt spid="5"/>
                    </p:tgtEl>
                  </p:cond>
                </p:stCondLst>
                <p:endSync evt="end" delay="0">
                  <p:rtn val="all"/>
                </p:endSync>
                <p:childTnLst>
                  <p:par>
                    <p:cTn id="8" fill="hold">
                      <p:stCondLst>
                        <p:cond delay="0"/>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nextCondLst>
                <p:cond evt="onClick" delay="0">
                  <p:tgtEl>
                    <p:spTgt spid="5"/>
                  </p:tgtEl>
                </p:cond>
              </p:nextCondLst>
            </p:seq>
            <p:seq concurrent="1" nextAc="seek">
              <p:cTn id="12" restart="whenNotActive" fill="hold" evtFilter="cancelBubble" nodeType="interactiveSeq">
                <p:stCondLst>
                  <p:cond evt="onClick" delay="0">
                    <p:tgtEl>
                      <p:spTgt spid="7"/>
                    </p:tgtEl>
                  </p:cond>
                </p:stCondLst>
                <p:endSync evt="end" delay="0">
                  <p:rtn val="all"/>
                </p:endSync>
                <p:childTnLst>
                  <p:par>
                    <p:cTn id="13" fill="hold">
                      <p:stCondLst>
                        <p:cond delay="0"/>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nextCondLst>
                <p:cond evt="onClick" delay="0">
                  <p:tgtEl>
                    <p:spTgt spid="7"/>
                  </p:tgtEl>
                </p:cond>
              </p:nextCondLst>
            </p:seq>
          </p:childTnLst>
        </p:cTn>
      </p:par>
    </p:tnLst>
  </p:timing>
</p:sld>
</file>

<file path=ppt/theme/theme1.xml><?xml version="1.0" encoding="utf-8"?>
<a:theme xmlns:a="http://schemas.openxmlformats.org/drawingml/2006/main" name="Cliff">
  <a:themeElements>
    <a:clrScheme name="Cliff 5">
      <a:dk1>
        <a:srgbClr val="009999"/>
      </a:dk1>
      <a:lt1>
        <a:srgbClr val="EAEAEA"/>
      </a:lt1>
      <a:dk2>
        <a:srgbClr val="006666"/>
      </a:dk2>
      <a:lt2>
        <a:srgbClr val="FFFFCC"/>
      </a:lt2>
      <a:accent1>
        <a:srgbClr val="339966"/>
      </a:accent1>
      <a:accent2>
        <a:srgbClr val="5E855B"/>
      </a:accent2>
      <a:accent3>
        <a:srgbClr val="AAB8B8"/>
      </a:accent3>
      <a:accent4>
        <a:srgbClr val="C8C8C8"/>
      </a:accent4>
      <a:accent5>
        <a:srgbClr val="ADCAB8"/>
      </a:accent5>
      <a:accent6>
        <a:srgbClr val="547852"/>
      </a:accent6>
      <a:hlink>
        <a:srgbClr val="EEC85E"/>
      </a:hlink>
      <a:folHlink>
        <a:srgbClr val="AA8456"/>
      </a:folHlink>
    </a:clrScheme>
    <a:fontScheme name="Cliff">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Cliff 1">
        <a:dk1>
          <a:srgbClr val="5B5B49"/>
        </a:dk1>
        <a:lt1>
          <a:srgbClr val="DDDDDD"/>
        </a:lt1>
        <a:dk2>
          <a:srgbClr val="2B2A00"/>
        </a:dk2>
        <a:lt2>
          <a:srgbClr val="E0DFBE"/>
        </a:lt2>
        <a:accent1>
          <a:srgbClr val="878543"/>
        </a:accent1>
        <a:accent2>
          <a:srgbClr val="716E00"/>
        </a:accent2>
        <a:accent3>
          <a:srgbClr val="ACACAA"/>
        </a:accent3>
        <a:accent4>
          <a:srgbClr val="BDBDBD"/>
        </a:accent4>
        <a:accent5>
          <a:srgbClr val="C3C2B0"/>
        </a:accent5>
        <a:accent6>
          <a:srgbClr val="666300"/>
        </a:accent6>
        <a:hlink>
          <a:srgbClr val="CC9900"/>
        </a:hlink>
        <a:folHlink>
          <a:srgbClr val="996600"/>
        </a:folHlink>
      </a:clrScheme>
      <a:clrMap bg1="dk2" tx1="lt1" bg2="dk1" tx2="lt2" accent1="accent1" accent2="accent2" accent3="accent3" accent4="accent4" accent5="accent5" accent6="accent6" hlink="hlink" folHlink="folHlink"/>
    </a:extraClrScheme>
    <a:extraClrScheme>
      <a:clrScheme name="Cliff 2">
        <a:dk1>
          <a:srgbClr val="746354"/>
        </a:dk1>
        <a:lt1>
          <a:srgbClr val="FFFFFF"/>
        </a:lt1>
        <a:dk2>
          <a:srgbClr val="523E26"/>
        </a:dk2>
        <a:lt2>
          <a:srgbClr val="E1DFAF"/>
        </a:lt2>
        <a:accent1>
          <a:srgbClr val="CC9900"/>
        </a:accent1>
        <a:accent2>
          <a:srgbClr val="669900"/>
        </a:accent2>
        <a:accent3>
          <a:srgbClr val="B3AFAC"/>
        </a:accent3>
        <a:accent4>
          <a:srgbClr val="DADADA"/>
        </a:accent4>
        <a:accent5>
          <a:srgbClr val="E2CAAA"/>
        </a:accent5>
        <a:accent6>
          <a:srgbClr val="5C8A00"/>
        </a:accent6>
        <a:hlink>
          <a:srgbClr val="CCCC00"/>
        </a:hlink>
        <a:folHlink>
          <a:srgbClr val="AC7934"/>
        </a:folHlink>
      </a:clrScheme>
      <a:clrMap bg1="dk2" tx1="lt1" bg2="dk1" tx2="lt2" accent1="accent1" accent2="accent2" accent3="accent3" accent4="accent4" accent5="accent5" accent6="accent6" hlink="hlink" folHlink="folHlink"/>
    </a:extraClrScheme>
    <a:extraClrScheme>
      <a:clrScheme name="Cliff 3">
        <a:dk1>
          <a:srgbClr val="667B5B"/>
        </a:dk1>
        <a:lt1>
          <a:srgbClr val="E6E6DA"/>
        </a:lt1>
        <a:dk2>
          <a:srgbClr val="295200"/>
        </a:dk2>
        <a:lt2>
          <a:srgbClr val="F3F2D9"/>
        </a:lt2>
        <a:accent1>
          <a:srgbClr val="808000"/>
        </a:accent1>
        <a:accent2>
          <a:srgbClr val="838D75"/>
        </a:accent2>
        <a:accent3>
          <a:srgbClr val="ACB3AA"/>
        </a:accent3>
        <a:accent4>
          <a:srgbClr val="C4C4BA"/>
        </a:accent4>
        <a:accent5>
          <a:srgbClr val="C0C0AA"/>
        </a:accent5>
        <a:accent6>
          <a:srgbClr val="767F69"/>
        </a:accent6>
        <a:hlink>
          <a:srgbClr val="33CC33"/>
        </a:hlink>
        <a:folHlink>
          <a:srgbClr val="339966"/>
        </a:folHlink>
      </a:clrScheme>
      <a:clrMap bg1="dk2" tx1="lt1" bg2="dk1" tx2="lt2" accent1="accent1" accent2="accent2" accent3="accent3" accent4="accent4" accent5="accent5" accent6="accent6" hlink="hlink" folHlink="folHlink"/>
    </a:extraClrScheme>
    <a:extraClrScheme>
      <a:clrScheme name="Cliff 4">
        <a:dk1>
          <a:srgbClr val="86615A"/>
        </a:dk1>
        <a:lt1>
          <a:srgbClr val="FFFFFF"/>
        </a:lt1>
        <a:dk2>
          <a:srgbClr val="633427"/>
        </a:dk2>
        <a:lt2>
          <a:srgbClr val="E9DDCD"/>
        </a:lt2>
        <a:accent1>
          <a:srgbClr val="A34545"/>
        </a:accent1>
        <a:accent2>
          <a:srgbClr val="C86400"/>
        </a:accent2>
        <a:accent3>
          <a:srgbClr val="B7AEAC"/>
        </a:accent3>
        <a:accent4>
          <a:srgbClr val="DADADA"/>
        </a:accent4>
        <a:accent5>
          <a:srgbClr val="CEB0B0"/>
        </a:accent5>
        <a:accent6>
          <a:srgbClr val="B55A00"/>
        </a:accent6>
        <a:hlink>
          <a:srgbClr val="ECAE00"/>
        </a:hlink>
        <a:folHlink>
          <a:srgbClr val="BAA88A"/>
        </a:folHlink>
      </a:clrScheme>
      <a:clrMap bg1="dk2" tx1="lt1" bg2="dk1" tx2="lt2" accent1="accent1" accent2="accent2" accent3="accent3" accent4="accent4" accent5="accent5" accent6="accent6" hlink="hlink" folHlink="folHlink"/>
    </a:extraClrScheme>
    <a:extraClrScheme>
      <a:clrScheme name="Cliff 5">
        <a:dk1>
          <a:srgbClr val="009999"/>
        </a:dk1>
        <a:lt1>
          <a:srgbClr val="EAEAEA"/>
        </a:lt1>
        <a:dk2>
          <a:srgbClr val="006666"/>
        </a:dk2>
        <a:lt2>
          <a:srgbClr val="FFFFCC"/>
        </a:lt2>
        <a:accent1>
          <a:srgbClr val="339966"/>
        </a:accent1>
        <a:accent2>
          <a:srgbClr val="5E855B"/>
        </a:accent2>
        <a:accent3>
          <a:srgbClr val="AAB8B8"/>
        </a:accent3>
        <a:accent4>
          <a:srgbClr val="C8C8C8"/>
        </a:accent4>
        <a:accent5>
          <a:srgbClr val="ADCAB8"/>
        </a:accent5>
        <a:accent6>
          <a:srgbClr val="547852"/>
        </a:accent6>
        <a:hlink>
          <a:srgbClr val="EEC85E"/>
        </a:hlink>
        <a:folHlink>
          <a:srgbClr val="AA8456"/>
        </a:folHlink>
      </a:clrScheme>
      <a:clrMap bg1="dk2" tx1="lt1" bg2="dk1" tx2="lt2" accent1="accent1" accent2="accent2" accent3="accent3" accent4="accent4" accent5="accent5" accent6="accent6" hlink="hlink" folHlink="folHlink"/>
    </a:extraClrScheme>
    <a:extraClrScheme>
      <a:clrScheme name="Cliff 6">
        <a:dk1>
          <a:srgbClr val="B8A47C"/>
        </a:dk1>
        <a:lt1>
          <a:srgbClr val="FFFFFF"/>
        </a:lt1>
        <a:dk2>
          <a:srgbClr val="A68A58"/>
        </a:dk2>
        <a:lt2>
          <a:srgbClr val="DAD79C"/>
        </a:lt2>
        <a:accent1>
          <a:srgbClr val="816B35"/>
        </a:accent1>
        <a:accent2>
          <a:srgbClr val="FFCC00"/>
        </a:accent2>
        <a:accent3>
          <a:srgbClr val="D0C4B4"/>
        </a:accent3>
        <a:accent4>
          <a:srgbClr val="DADADA"/>
        </a:accent4>
        <a:accent5>
          <a:srgbClr val="C1BAAE"/>
        </a:accent5>
        <a:accent6>
          <a:srgbClr val="E7B900"/>
        </a:accent6>
        <a:hlink>
          <a:srgbClr val="0066CC"/>
        </a:hlink>
        <a:folHlink>
          <a:srgbClr val="009900"/>
        </a:folHlink>
      </a:clrScheme>
      <a:clrMap bg1="dk2" tx1="lt1" bg2="dk1" tx2="lt2" accent1="accent1" accent2="accent2" accent3="accent3" accent4="accent4" accent5="accent5" accent6="accent6" hlink="hlink" folHlink="folHlink"/>
    </a:extraClrScheme>
    <a:extraClrScheme>
      <a:clrScheme name="Cliff 7">
        <a:dk1>
          <a:srgbClr val="336699"/>
        </a:dk1>
        <a:lt1>
          <a:srgbClr val="F8F8F8"/>
        </a:lt1>
        <a:dk2>
          <a:srgbClr val="003366"/>
        </a:dk2>
        <a:lt2>
          <a:srgbClr val="D1DDD4"/>
        </a:lt2>
        <a:accent1>
          <a:srgbClr val="3399FF"/>
        </a:accent1>
        <a:accent2>
          <a:srgbClr val="006699"/>
        </a:accent2>
        <a:accent3>
          <a:srgbClr val="AAADB8"/>
        </a:accent3>
        <a:accent4>
          <a:srgbClr val="D4D4D4"/>
        </a:accent4>
        <a:accent5>
          <a:srgbClr val="ADCAFF"/>
        </a:accent5>
        <a:accent6>
          <a:srgbClr val="005C8A"/>
        </a:accent6>
        <a:hlink>
          <a:srgbClr val="86C0CE"/>
        </a:hlink>
        <a:folHlink>
          <a:srgbClr val="00808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Cliff</Template>
  <TotalTime>695</TotalTime>
  <Words>1469</Words>
  <Application>Microsoft Office PowerPoint</Application>
  <PresentationFormat>On-screen Show (4:3)</PresentationFormat>
  <Paragraphs>155</Paragraphs>
  <Slides>20</Slides>
  <Notes>13</Notes>
  <HiddenSlides>0</HiddenSlides>
  <MMClips>0</MMClips>
  <ScaleCrop>false</ScaleCrop>
  <HeadingPairs>
    <vt:vector size="6" baseType="variant">
      <vt:variant>
        <vt:lpstr>Fonts Used</vt:lpstr>
      </vt:variant>
      <vt:variant>
        <vt:i4>4</vt:i4>
      </vt:variant>
      <vt:variant>
        <vt:lpstr>Design Template</vt:lpstr>
      </vt:variant>
      <vt:variant>
        <vt:i4>2</vt:i4>
      </vt:variant>
      <vt:variant>
        <vt:lpstr>Slide Titles</vt:lpstr>
      </vt:variant>
      <vt:variant>
        <vt:i4>20</vt:i4>
      </vt:variant>
    </vt:vector>
  </HeadingPairs>
  <TitlesOfParts>
    <vt:vector size="26" baseType="lpstr">
      <vt:lpstr>Verdana</vt:lpstr>
      <vt:lpstr>Arial</vt:lpstr>
      <vt:lpstr>Wingdings</vt:lpstr>
      <vt:lpstr>Calibri</vt:lpstr>
      <vt:lpstr>Cliff</vt:lpstr>
      <vt:lpstr>Cliff</vt:lpstr>
      <vt:lpstr> Arrhythmogenic Right Ventricular Dysplasia   ARVD</vt:lpstr>
      <vt:lpstr>Case Study</vt:lpstr>
      <vt:lpstr>Tutorial Objectives</vt:lpstr>
      <vt:lpstr>What is ARVD?</vt:lpstr>
      <vt:lpstr>Slide 5</vt:lpstr>
      <vt:lpstr>What is ARVD?</vt:lpstr>
      <vt:lpstr>Four ARVD Stages</vt:lpstr>
      <vt:lpstr>Question about topic</vt:lpstr>
      <vt:lpstr>Testing your knowledge so far</vt:lpstr>
      <vt:lpstr>Slide 10</vt:lpstr>
      <vt:lpstr>Illustration of epsilon wave</vt:lpstr>
      <vt:lpstr>Cross section of heart showing pronounced adipose infiltration of right ventricular free wall and nearly normal left ventricle and ventricular septum.  Image used with permission from Johns Hopkins ARVD Dysplasia Program. http://www.ncbi.nlm.nih.gov/sites/ppmc/articles/PMC483655</vt:lpstr>
      <vt:lpstr>Diagnostic Testing</vt:lpstr>
      <vt:lpstr>Diagnostic Findings</vt:lpstr>
      <vt:lpstr>Review</vt:lpstr>
      <vt:lpstr>Genetic Testing</vt:lpstr>
      <vt:lpstr>Treatment of ARVD</vt:lpstr>
      <vt:lpstr>Treatment of ARVD</vt:lpstr>
      <vt:lpstr>Now that I know about ARVD…</vt:lpstr>
      <vt:lpstr>Literature Cited</vt:lpstr>
    </vt:vector>
  </TitlesOfParts>
  <Company>Alverno College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Ten Minutes About: </dc:title>
  <dc:creator>AdminEx</dc:creator>
  <cp:lastModifiedBy>Nicole</cp:lastModifiedBy>
  <cp:revision>38</cp:revision>
  <dcterms:created xsi:type="dcterms:W3CDTF">2012-01-20T18:29:31Z</dcterms:created>
  <dcterms:modified xsi:type="dcterms:W3CDTF">2012-04-25T05:58:13Z</dcterms:modified>
</cp:coreProperties>
</file>